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4" r:id="rId3"/>
    <p:sldId id="287" r:id="rId4"/>
    <p:sldId id="285" r:id="rId5"/>
    <p:sldId id="294" r:id="rId6"/>
    <p:sldId id="295" r:id="rId7"/>
    <p:sldId id="296" r:id="rId8"/>
    <p:sldId id="303" r:id="rId9"/>
    <p:sldId id="304" r:id="rId10"/>
    <p:sldId id="286" r:id="rId11"/>
    <p:sldId id="299" r:id="rId12"/>
    <p:sldId id="300" r:id="rId13"/>
    <p:sldId id="301" r:id="rId14"/>
    <p:sldId id="302" r:id="rId15"/>
    <p:sldId id="298" r:id="rId16"/>
    <p:sldId id="297" r:id="rId17"/>
    <p:sldId id="293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C3629-A951-4286-8994-48024AD04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1A7779-E28B-4A61-A3C7-890ADA697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4EBE12-2334-4E55-9237-5B7E224A8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4036-AF08-44AA-A79E-D30ED519E972}" type="datetimeFigureOut">
              <a:rPr lang="es-PE" smtClean="0"/>
              <a:t>12/09/2022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DAD9E1-8225-4976-9BE2-B06721FA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599EEE-024A-403D-B7C4-C18F2AD7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F7B-87A4-4E6F-BB1F-B7524ED8FDB7}" type="slidenum">
              <a:rPr lang="es-PE" smtClean="0"/>
              <a:t>‹Nº›</a:t>
            </a:fld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8E66C23-2F7F-BD8C-1DA5-CF20535D0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2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DA10D-C41D-49BF-821A-555C1DC1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83FE01-4998-4204-9A68-04B6A9311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4CC03C-8C93-4DE2-84FE-5AFEDFC2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4036-AF08-44AA-A79E-D30ED519E972}" type="datetimeFigureOut">
              <a:rPr lang="es-PE" smtClean="0"/>
              <a:t>12/09/2022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C3275D-A85F-4684-91A2-26D17513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EC8371-EA75-448F-BEA2-C0B4BF5E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F7B-87A4-4E6F-BB1F-B7524ED8FD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626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95F957-065C-4FB0-8D52-7ED8F50BE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94A096-1305-45BD-9201-D57E2AA19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A9E65B-DA3D-4048-B90C-264E3A8C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4036-AF08-44AA-A79E-D30ED519E972}" type="datetimeFigureOut">
              <a:rPr lang="es-PE" smtClean="0"/>
              <a:t>12/09/2022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E9B975-2DC1-4507-9116-4B7B1ADA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918012-BECB-4CE8-81D7-F67BF9E8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F7B-87A4-4E6F-BB1F-B7524ED8FD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021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AD4FA-15D4-4DC5-AB2E-CB2E5A01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D4967F-04C6-43A9-98B8-3D874D4A7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F58868-19F4-49F4-ABA8-EE152495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4036-AF08-44AA-A79E-D30ED519E972}" type="datetimeFigureOut">
              <a:rPr lang="es-PE" smtClean="0"/>
              <a:t>12/09/2022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85CBF3-51D4-4D7F-B251-FDDE711A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17852C-EF5A-4223-BBD4-6F57FCC0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F7B-87A4-4E6F-BB1F-B7524ED8FD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735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719A0-7ACD-4A37-B197-FE0C40EF7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79D030-0367-419F-98E6-6B8DF86C2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8F9BCB-794C-4FFC-BB4F-96332020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4036-AF08-44AA-A79E-D30ED519E972}" type="datetimeFigureOut">
              <a:rPr lang="es-PE" smtClean="0"/>
              <a:t>12/09/2022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CF5E79-7E7F-4232-81F9-5449CCE3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99DADB-C954-4A54-9EFA-14F8B254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F7B-87A4-4E6F-BB1F-B7524ED8FD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866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D752A-D296-44AB-9E9F-EA861F36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C2035D-465C-4EBE-8A4F-B2EA2D11F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F7F121-35BD-4A91-BB03-9BE3CB60D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8D7184-84EB-4961-B85C-FFA9F243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4036-AF08-44AA-A79E-D30ED519E972}" type="datetimeFigureOut">
              <a:rPr lang="es-PE" smtClean="0"/>
              <a:t>12/09/2022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0E6528-C006-4EDD-B86F-2D5BD351B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B11BE1-E6BB-4119-91BC-9DE2B604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F7B-87A4-4E6F-BB1F-B7524ED8FD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047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F6AE1-37D4-4B4F-90BD-D0071E5A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D59C82-B9CF-461D-9F42-7387E3489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59AA4-909B-40E2-B665-4A1AE2405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B535CA-B5BF-4666-A563-7FB279C80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743E5B-BCEB-405B-A338-E213FEEFE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83DCEB-4596-4C25-9A36-BBEE344E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4036-AF08-44AA-A79E-D30ED519E972}" type="datetimeFigureOut">
              <a:rPr lang="es-PE" smtClean="0"/>
              <a:t>12/09/2022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F0E43E-0638-46C8-9878-A318B320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BEF6D9-8543-4864-B409-A109DFC1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F7B-87A4-4E6F-BB1F-B7524ED8FD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749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CBF72-EC88-4183-94FD-A7134A47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F9636E-4F4D-499F-B48A-9CD58DA7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4036-AF08-44AA-A79E-D30ED519E972}" type="datetimeFigureOut">
              <a:rPr lang="es-PE" smtClean="0"/>
              <a:t>12/09/2022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ADAC31-BCFA-445E-889E-C61AAF88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3DEB43-C0F2-4D96-8C7A-565EDA99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F7B-87A4-4E6F-BB1F-B7524ED8FD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861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BD27AE-2E63-445A-B756-B02814041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4036-AF08-44AA-A79E-D30ED519E972}" type="datetimeFigureOut">
              <a:rPr lang="es-PE" smtClean="0"/>
              <a:t>12/09/2022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E63F96-8231-4A00-9ECE-F347906B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741A56-9FD4-4AB2-8506-754AAAAD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F7B-87A4-4E6F-BB1F-B7524ED8FD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518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D5195-C1D7-456A-BC04-B93DBD2B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F26F46-AC4A-4B84-BE21-080D8193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C57C62-C671-4167-A114-00AED8F47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8BF637-4C8A-4700-A291-949C7BC6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4036-AF08-44AA-A79E-D30ED519E972}" type="datetimeFigureOut">
              <a:rPr lang="es-PE" smtClean="0"/>
              <a:t>12/09/2022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4B3F1C-E2E3-4ECC-9F80-1BC5B749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73965A-EA07-4F92-8B02-5FFB0651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F7B-87A4-4E6F-BB1F-B7524ED8FD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259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B970C-9D61-4AAB-B563-AEA177D78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2501290-C4D7-434E-86B5-C9E5F6029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FCD4CC-2C56-4199-B75D-FF6386465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8115AC-EFEB-4D1E-BF5F-ACEEC4AD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4036-AF08-44AA-A79E-D30ED519E972}" type="datetimeFigureOut">
              <a:rPr lang="es-PE" smtClean="0"/>
              <a:t>12/09/2022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CA494F-1329-4FB8-9D40-915F6E4B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173156-CFBB-4A04-825B-E64A27D3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8F7B-87A4-4E6F-BB1F-B7524ED8FD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036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37C8FA9-0472-4D90-ADB4-AA55C55B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17843-6DD7-454C-883B-85A202D04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47838B-7491-45AF-B47C-C0E4167D6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34036-AF08-44AA-A79E-D30ED519E972}" type="datetimeFigureOut">
              <a:rPr lang="es-PE" smtClean="0"/>
              <a:t>12/09/2022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852072-991E-4410-8CE2-60F2040D8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B38A88-906E-420C-BA0F-9640A4BE7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28F7B-87A4-4E6F-BB1F-B7524ED8FDB7}" type="slidenum">
              <a:rPr lang="es-PE" smtClean="0"/>
              <a:t>‹Nº›</a:t>
            </a:fld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F123D08-9394-633B-17E0-B79EE997B7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1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23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0738BEE-64E1-4AFC-AF95-CA11B963D896}"/>
              </a:ext>
            </a:extLst>
          </p:cNvPr>
          <p:cNvSpPr txBox="1"/>
          <p:nvPr/>
        </p:nvSpPr>
        <p:spPr>
          <a:xfrm>
            <a:off x="1182178" y="1212657"/>
            <a:ext cx="9501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Fases para la implementación del MGEA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0762272-80C5-F99E-6D5A-92BC04BB1158}"/>
              </a:ext>
            </a:extLst>
          </p:cNvPr>
          <p:cNvSpPr txBox="1">
            <a:spLocks/>
          </p:cNvSpPr>
          <p:nvPr/>
        </p:nvSpPr>
        <p:spPr>
          <a:xfrm>
            <a:off x="1182178" y="2336569"/>
            <a:ext cx="10478519" cy="3653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implementación del Modelo de Gestión Escolar Autónoma debe ser un </a:t>
            </a:r>
            <a:r>
              <a:rPr lang="es-MX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MX" sz="2400" b="1" dirty="0">
                <a:solidFill>
                  <a:srgbClr val="C12D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motivador, participativo  y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progresivo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en el que los distintos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integrantes de la Comunidad educativa vayan aportando, a partir del diálogo y la reflexión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 la construcción de su propio modelo. 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Este proceso, consideramos, debe desarrollarse en cuatro momentos: </a:t>
            </a:r>
            <a:r>
              <a:rPr lang="es-MX" sz="2700" b="1" dirty="0">
                <a:solidFill>
                  <a:srgbClr val="C12D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s-MX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oñar</a:t>
            </a: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s-MX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es-MX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enerar</a:t>
            </a: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condiciones</a:t>
            </a: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s-MX" sz="2700" b="1" dirty="0">
                <a:solidFill>
                  <a:srgbClr val="C12D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s-MX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mplementar</a:t>
            </a: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y </a:t>
            </a: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Evaluar.</a:t>
            </a:r>
          </a:p>
        </p:txBody>
      </p:sp>
    </p:spTree>
    <p:extLst>
      <p:ext uri="{BB962C8B-B14F-4D97-AF65-F5344CB8AC3E}">
        <p14:creationId xmlns:p14="http://schemas.microsoft.com/office/powerpoint/2010/main" val="325052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0738BEE-64E1-4AFC-AF95-CA11B963D896}"/>
              </a:ext>
            </a:extLst>
          </p:cNvPr>
          <p:cNvSpPr txBox="1"/>
          <p:nvPr/>
        </p:nvSpPr>
        <p:spPr>
          <a:xfrm>
            <a:off x="1182178" y="1212657"/>
            <a:ext cx="9501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Soñar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0762272-80C5-F99E-6D5A-92BC04BB1158}"/>
              </a:ext>
            </a:extLst>
          </p:cNvPr>
          <p:cNvSpPr txBox="1">
            <a:spLocks/>
          </p:cNvSpPr>
          <p:nvPr/>
        </p:nvSpPr>
        <p:spPr>
          <a:xfrm>
            <a:off x="1182178" y="2336568"/>
            <a:ext cx="10478519" cy="39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esta etapa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IE debe vislumbrar la escuela que quiere ser y qué cambios tiene que implementar para lograrlo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Debe plantearse si hay formas diferentes y mejores de gestionar la IE y si hay formas más eficientes para promover los aprendizajes de los estudiantes.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Fruto de esta reflexión deben atisbarse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nuevas formas de organización, nuevas estrategias y metodologías y/o nuevas formas de relacionarse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esta etapa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 necesario incorporar la voz y opinión de los estudiantes y la de los padres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familia.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endParaRPr kumimoji="0" lang="es-MX" sz="2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79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0738BEE-64E1-4AFC-AF95-CA11B963D896}"/>
              </a:ext>
            </a:extLst>
          </p:cNvPr>
          <p:cNvSpPr txBox="1"/>
          <p:nvPr/>
        </p:nvSpPr>
        <p:spPr>
          <a:xfrm>
            <a:off x="1182178" y="1212657"/>
            <a:ext cx="9501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Generar condiciones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0762272-80C5-F99E-6D5A-92BC04BB1158}"/>
              </a:ext>
            </a:extLst>
          </p:cNvPr>
          <p:cNvSpPr txBox="1">
            <a:spLocks/>
          </p:cNvSpPr>
          <p:nvPr/>
        </p:nvSpPr>
        <p:spPr>
          <a:xfrm>
            <a:off x="1182178" y="2160400"/>
            <a:ext cx="10478519" cy="419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Luego de la sensibilización con la Comunidad educativa, el siguiente paso es generar las condiciones para la implementación. En esta etapa se debe:</a:t>
            </a:r>
          </a:p>
          <a:p>
            <a:pPr lvl="0"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Actualizar los instrumentos de gestión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(PEI, PAT, PCI, RI) incorporando las acciones identificadas para la implementación del modelo.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Identificar los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requerimientos o condiciones necesarias para </a:t>
            </a:r>
            <a:r>
              <a:rPr kumimoji="0" lang="es-MX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inplementar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los cambios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lvl="0"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Por ejemplo, si una IE decide adoptar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aulas funcionales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para fortalecer el desarrollo de competencias específicas (aula de comunicación, aula de ciencias, aula de arte, etc.), esto supone, entre otras cosas: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habilitar ambientes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proveer el mobiliario,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realizar inducción a los docentes para el óptimo aprovechamiento de los espacios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establecer horarios,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elaborar orientaciones para los estudiantes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etc.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endParaRPr kumimoji="0" lang="es-MX" sz="2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85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0738BEE-64E1-4AFC-AF95-CA11B963D896}"/>
              </a:ext>
            </a:extLst>
          </p:cNvPr>
          <p:cNvSpPr txBox="1"/>
          <p:nvPr/>
        </p:nvSpPr>
        <p:spPr>
          <a:xfrm>
            <a:off x="1182178" y="1212657"/>
            <a:ext cx="9501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Implementar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0762272-80C5-F99E-6D5A-92BC04BB1158}"/>
              </a:ext>
            </a:extLst>
          </p:cNvPr>
          <p:cNvSpPr txBox="1">
            <a:spLocks/>
          </p:cNvSpPr>
          <p:nvPr/>
        </p:nvSpPr>
        <p:spPr>
          <a:xfrm>
            <a:off x="1182178" y="2160400"/>
            <a:ext cx="10478519" cy="419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implementación de una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primera etapa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debe desarrollarse entre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agosto y diciembre de 2022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 debe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establecer un conjunto de indicadores y metas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alcanzar.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 debe desarrollar una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Línea de base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es-MX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LdB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con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indicadores medibles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 que recoja, también, la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percepción de docentes, estudiantes y padres de familia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Una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segunda fase debe desarrollarse desde el primer día hábil del año 2023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Es necesario planificarla con detalle estableciendo indicadores y organizando un sistema de monitoreo y de soporte a la toma de decisiones.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endParaRPr kumimoji="0" lang="es-MX" sz="2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57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0738BEE-64E1-4AFC-AF95-CA11B963D896}"/>
              </a:ext>
            </a:extLst>
          </p:cNvPr>
          <p:cNvSpPr txBox="1"/>
          <p:nvPr/>
        </p:nvSpPr>
        <p:spPr>
          <a:xfrm>
            <a:off x="1182178" y="1212657"/>
            <a:ext cx="9501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 Evaluar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0762272-80C5-F99E-6D5A-92BC04BB1158}"/>
              </a:ext>
            </a:extLst>
          </p:cNvPr>
          <p:cNvSpPr txBox="1">
            <a:spLocks/>
          </p:cNvSpPr>
          <p:nvPr/>
        </p:nvSpPr>
        <p:spPr>
          <a:xfrm>
            <a:off x="1182178" y="2160400"/>
            <a:ext cx="10478519" cy="419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Desarrollada la primera fase en el 2022, es necesario hacer una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evaluación de la implementación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identificando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factores de éxito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(que expliquen porqué se obtuvo los resultados esperados) y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lecciones aprendidas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(que permitan identificar las razones o dificultades que determinaron un logro parcial o la ausencia de logros).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implementación debe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evaluarse al menos trimestralmente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para garantizar que su ejecución se desarrolle conforme a lo programado y se alcancen las metas planteadas.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Una vez hecho el balance se debe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reajustar la propuesta y cronogramar las actividades a desarrollar en la segunda fase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Debe hacerse sobre la base de indicadores y la </a:t>
            </a:r>
            <a:r>
              <a:rPr kumimoji="0" lang="es-MX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LdB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contar con instrumentos adecuados.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endParaRPr kumimoji="0" lang="es-MX" sz="2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10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A34F572-B1AB-808D-C904-121CB5780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55185"/>
              </p:ext>
            </p:extLst>
          </p:nvPr>
        </p:nvGraphicFramePr>
        <p:xfrm>
          <a:off x="914401" y="1828799"/>
          <a:ext cx="10041619" cy="3959604"/>
        </p:xfrm>
        <a:graphic>
          <a:graphicData uri="http://schemas.openxmlformats.org/drawingml/2006/table">
            <a:tbl>
              <a:tblPr firstRow="1" firstCol="1" bandRow="1"/>
              <a:tblGrid>
                <a:gridCol w="3800388">
                  <a:extLst>
                    <a:ext uri="{9D8B030D-6E8A-4147-A177-3AD203B41FA5}">
                      <a16:colId xmlns:a16="http://schemas.microsoft.com/office/drawing/2014/main" val="1874942456"/>
                    </a:ext>
                  </a:extLst>
                </a:gridCol>
                <a:gridCol w="1247271">
                  <a:extLst>
                    <a:ext uri="{9D8B030D-6E8A-4147-A177-3AD203B41FA5}">
                      <a16:colId xmlns:a16="http://schemas.microsoft.com/office/drawing/2014/main" val="3584280690"/>
                    </a:ext>
                  </a:extLst>
                </a:gridCol>
                <a:gridCol w="1248490">
                  <a:extLst>
                    <a:ext uri="{9D8B030D-6E8A-4147-A177-3AD203B41FA5}">
                      <a16:colId xmlns:a16="http://schemas.microsoft.com/office/drawing/2014/main" val="601337388"/>
                    </a:ext>
                  </a:extLst>
                </a:gridCol>
                <a:gridCol w="1248490">
                  <a:extLst>
                    <a:ext uri="{9D8B030D-6E8A-4147-A177-3AD203B41FA5}">
                      <a16:colId xmlns:a16="http://schemas.microsoft.com/office/drawing/2014/main" val="3960760150"/>
                    </a:ext>
                  </a:extLst>
                </a:gridCol>
                <a:gridCol w="1248490">
                  <a:extLst>
                    <a:ext uri="{9D8B030D-6E8A-4147-A177-3AD203B41FA5}">
                      <a16:colId xmlns:a16="http://schemas.microsoft.com/office/drawing/2014/main" val="3746440830"/>
                    </a:ext>
                  </a:extLst>
                </a:gridCol>
                <a:gridCol w="1248490">
                  <a:extLst>
                    <a:ext uri="{9D8B030D-6E8A-4147-A177-3AD203B41FA5}">
                      <a16:colId xmlns:a16="http://schemas.microsoft.com/office/drawing/2014/main" val="649350734"/>
                    </a:ext>
                  </a:extLst>
                </a:gridCol>
              </a:tblGrid>
              <a:tr h="65993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CRONOGRAMA 2022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905770"/>
                  </a:ext>
                </a:extLst>
              </a:tr>
              <a:tr h="659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FASE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AGO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650565"/>
                  </a:ext>
                </a:extLst>
              </a:tr>
              <a:tr h="659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Soñar 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PE" sz="20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928927"/>
                  </a:ext>
                </a:extLst>
              </a:tr>
              <a:tr h="659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Generar condiciones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PE" sz="20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90944"/>
                  </a:ext>
                </a:extLst>
              </a:tr>
              <a:tr h="659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Implementar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PE" sz="20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PE" sz="20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PE" sz="20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029949"/>
                  </a:ext>
                </a:extLst>
              </a:tr>
              <a:tr h="659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Evaluar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 dirty="0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PE" sz="2000" dirty="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878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392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5002550-F7BC-2A25-AB1A-670629A3C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244722"/>
              </p:ext>
            </p:extLst>
          </p:nvPr>
        </p:nvGraphicFramePr>
        <p:xfrm>
          <a:off x="1098288" y="1937857"/>
          <a:ext cx="10142960" cy="3808602"/>
        </p:xfrm>
        <a:graphic>
          <a:graphicData uri="http://schemas.openxmlformats.org/drawingml/2006/table">
            <a:tbl>
              <a:tblPr firstRow="1" firstCol="1" bandRow="1"/>
              <a:tblGrid>
                <a:gridCol w="2004933">
                  <a:extLst>
                    <a:ext uri="{9D8B030D-6E8A-4147-A177-3AD203B41FA5}">
                      <a16:colId xmlns:a16="http://schemas.microsoft.com/office/drawing/2014/main" val="150056338"/>
                    </a:ext>
                  </a:extLst>
                </a:gridCol>
                <a:gridCol w="813437">
                  <a:extLst>
                    <a:ext uri="{9D8B030D-6E8A-4147-A177-3AD203B41FA5}">
                      <a16:colId xmlns:a16="http://schemas.microsoft.com/office/drawing/2014/main" val="966023542"/>
                    </a:ext>
                  </a:extLst>
                </a:gridCol>
                <a:gridCol w="813437">
                  <a:extLst>
                    <a:ext uri="{9D8B030D-6E8A-4147-A177-3AD203B41FA5}">
                      <a16:colId xmlns:a16="http://schemas.microsoft.com/office/drawing/2014/main" val="1519719396"/>
                    </a:ext>
                  </a:extLst>
                </a:gridCol>
                <a:gridCol w="813437">
                  <a:extLst>
                    <a:ext uri="{9D8B030D-6E8A-4147-A177-3AD203B41FA5}">
                      <a16:colId xmlns:a16="http://schemas.microsoft.com/office/drawing/2014/main" val="3942844691"/>
                    </a:ext>
                  </a:extLst>
                </a:gridCol>
                <a:gridCol w="814656">
                  <a:extLst>
                    <a:ext uri="{9D8B030D-6E8A-4147-A177-3AD203B41FA5}">
                      <a16:colId xmlns:a16="http://schemas.microsoft.com/office/drawing/2014/main" val="1256249757"/>
                    </a:ext>
                  </a:extLst>
                </a:gridCol>
                <a:gridCol w="813437">
                  <a:extLst>
                    <a:ext uri="{9D8B030D-6E8A-4147-A177-3AD203B41FA5}">
                      <a16:colId xmlns:a16="http://schemas.microsoft.com/office/drawing/2014/main" val="4122605444"/>
                    </a:ext>
                  </a:extLst>
                </a:gridCol>
                <a:gridCol w="813437">
                  <a:extLst>
                    <a:ext uri="{9D8B030D-6E8A-4147-A177-3AD203B41FA5}">
                      <a16:colId xmlns:a16="http://schemas.microsoft.com/office/drawing/2014/main" val="2273438077"/>
                    </a:ext>
                  </a:extLst>
                </a:gridCol>
                <a:gridCol w="814656">
                  <a:extLst>
                    <a:ext uri="{9D8B030D-6E8A-4147-A177-3AD203B41FA5}">
                      <a16:colId xmlns:a16="http://schemas.microsoft.com/office/drawing/2014/main" val="2182405962"/>
                    </a:ext>
                  </a:extLst>
                </a:gridCol>
                <a:gridCol w="813437">
                  <a:extLst>
                    <a:ext uri="{9D8B030D-6E8A-4147-A177-3AD203B41FA5}">
                      <a16:colId xmlns:a16="http://schemas.microsoft.com/office/drawing/2014/main" val="798188195"/>
                    </a:ext>
                  </a:extLst>
                </a:gridCol>
                <a:gridCol w="813437">
                  <a:extLst>
                    <a:ext uri="{9D8B030D-6E8A-4147-A177-3AD203B41FA5}">
                      <a16:colId xmlns:a16="http://schemas.microsoft.com/office/drawing/2014/main" val="3084298406"/>
                    </a:ext>
                  </a:extLst>
                </a:gridCol>
                <a:gridCol w="814656">
                  <a:extLst>
                    <a:ext uri="{9D8B030D-6E8A-4147-A177-3AD203B41FA5}">
                      <a16:colId xmlns:a16="http://schemas.microsoft.com/office/drawing/2014/main" val="3015898485"/>
                    </a:ext>
                  </a:extLst>
                </a:gridCol>
              </a:tblGrid>
              <a:tr h="591742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CRONOGRAMA 2023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841203"/>
                  </a:ext>
                </a:extLst>
              </a:tr>
              <a:tr h="591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FASE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688764"/>
                  </a:ext>
                </a:extLst>
              </a:tr>
              <a:tr h="591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Soñar 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493279"/>
                  </a:ext>
                </a:extLst>
              </a:tr>
              <a:tr h="849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Generar condiciones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 dirty="0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PE" sz="2400" dirty="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 dirty="0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 dirty="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 dirty="0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 dirty="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 dirty="0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 dirty="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053489"/>
                  </a:ext>
                </a:extLst>
              </a:tr>
              <a:tr h="591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Implementar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 dirty="0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  <a:endParaRPr lang="es-PE" sz="2400" dirty="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675977"/>
                  </a:ext>
                </a:extLst>
              </a:tr>
              <a:tr h="591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Evaluar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 dirty="0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 </a:t>
                      </a:r>
                      <a:endParaRPr lang="es-PE" sz="2400" dirty="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PE" sz="2400" dirty="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 dirty="0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  <a:endParaRPr lang="es-PE" sz="2400" dirty="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40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2400" b="1" dirty="0">
                          <a:solidFill>
                            <a:srgbClr val="C12D7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PE" sz="2400" dirty="0">
                        <a:solidFill>
                          <a:srgbClr val="C12D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023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198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iende el MVP (Producto Mínimo Viable) y por qué prefiero Producto que se  pueda probar, utilizar y adorar más temprano - Gazafatonario IT">
            <a:extLst>
              <a:ext uri="{FF2B5EF4-FFF2-40B4-BE49-F238E27FC236}">
                <a16:creationId xmlns:a16="http://schemas.microsoft.com/office/drawing/2014/main" id="{635DBA1C-D86A-49CA-9808-8498F4F30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32" y="2332653"/>
            <a:ext cx="5659427" cy="422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490190D-C790-8FF7-AC02-D8949D4C3D8D}"/>
              </a:ext>
            </a:extLst>
          </p:cNvPr>
          <p:cNvSpPr txBox="1"/>
          <p:nvPr/>
        </p:nvSpPr>
        <p:spPr>
          <a:xfrm>
            <a:off x="615191" y="1068421"/>
            <a:ext cx="10567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A90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Tenemos que iniciar el cambio hoy</a:t>
            </a:r>
          </a:p>
        </p:txBody>
      </p:sp>
    </p:spTree>
    <p:extLst>
      <p:ext uri="{BB962C8B-B14F-4D97-AF65-F5344CB8AC3E}">
        <p14:creationId xmlns:p14="http://schemas.microsoft.com/office/powerpoint/2010/main" val="568793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62ADC0A-6CC9-46A0-9DBE-5D6715E4F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76" y="1511511"/>
            <a:ext cx="6923809" cy="430476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F463239-3065-497F-AEFF-845B62E8727E}"/>
              </a:ext>
            </a:extLst>
          </p:cNvPr>
          <p:cNvSpPr txBox="1"/>
          <p:nvPr/>
        </p:nvSpPr>
        <p:spPr>
          <a:xfrm>
            <a:off x="4857226" y="2234337"/>
            <a:ext cx="1439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gracias.</a:t>
            </a:r>
          </a:p>
        </p:txBody>
      </p:sp>
    </p:spTree>
    <p:extLst>
      <p:ext uri="{BB962C8B-B14F-4D97-AF65-F5344CB8AC3E}">
        <p14:creationId xmlns:p14="http://schemas.microsoft.com/office/powerpoint/2010/main" val="145737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5EED1C-0C84-4614-A715-C69F11C0C79D}"/>
              </a:ext>
            </a:extLst>
          </p:cNvPr>
          <p:cNvSpPr txBox="1"/>
          <p:nvPr/>
        </p:nvSpPr>
        <p:spPr>
          <a:xfrm>
            <a:off x="3691157" y="2199562"/>
            <a:ext cx="74242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Desde la DRELM se viene impulsando la construcción de un nuevo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Modelo de Gestión Escolar Autónoma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MGEA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basado en la escuela de la confianza, que promueva el fortalecimiento de la autonomía de las escuelas y les permita alcanzar mejores resultados. Fortalecer la gestión de las instituciones educativas de Lima Metropolitana desde el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F16ED2-E0BE-4A55-B98C-076A35BF2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93" y="2227407"/>
            <a:ext cx="1807697" cy="180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8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3948C2-B4D0-D9D2-12ED-BD87ED919731}"/>
              </a:ext>
            </a:extLst>
          </p:cNvPr>
          <p:cNvSpPr txBox="1">
            <a:spLocks/>
          </p:cNvSpPr>
          <p:nvPr/>
        </p:nvSpPr>
        <p:spPr>
          <a:xfrm>
            <a:off x="653460" y="1877993"/>
            <a:ext cx="10494628" cy="3397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Para la construcción de esta propuesta se ha tomado en cuenta: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normativa vigente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(Ley general de educación, Guía para la gestión escolar, Guía de elaboración PEI-PAT)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Aportes de jefes y Especialistas de UGEL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(recogidos en un taller regional)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Aportes de docentes y directores de IIEE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(recogidos en 07 talleres, uno por UGEL)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Experiencias exitosas internacionales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(países con altos logros en evaluaciones internacionales: Finlandia, Singapur, Corea del Sur, España y Chile)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Experiencias exitosas desarrolladas en Lima Metropolitana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(visitas in situ a IIEE con logros en su gestión, en coordinación con las UGEL)</a:t>
            </a:r>
          </a:p>
        </p:txBody>
      </p:sp>
      <p:pic>
        <p:nvPicPr>
          <p:cNvPr id="8" name="Picture 6" descr="Irudia">
            <a:extLst>
              <a:ext uri="{FF2B5EF4-FFF2-40B4-BE49-F238E27FC236}">
                <a16:creationId xmlns:a16="http://schemas.microsoft.com/office/drawing/2014/main" id="{455FB990-09B9-F654-CD74-E75F22805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113" y="1429173"/>
            <a:ext cx="1859975" cy="89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8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FE735BD-B426-4B80-B13D-7A44E9479223}"/>
              </a:ext>
            </a:extLst>
          </p:cNvPr>
          <p:cNvSpPr txBox="1"/>
          <p:nvPr/>
        </p:nvSpPr>
        <p:spPr>
          <a:xfrm>
            <a:off x="406807" y="1115081"/>
            <a:ext cx="38967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C12D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Principios del modelo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9CBB88-A0F5-4DB4-9BDB-40ACC5040B54}"/>
              </a:ext>
            </a:extLst>
          </p:cNvPr>
          <p:cNvSpPr txBox="1"/>
          <p:nvPr/>
        </p:nvSpPr>
        <p:spPr>
          <a:xfrm>
            <a:off x="406807" y="1944519"/>
            <a:ext cx="432458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2D77"/>
              </a:buClr>
              <a:buSzTx/>
              <a:buFontTx/>
              <a:buAutoNum type="arabicPeriod"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Autonomía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2D77"/>
              </a:buClr>
              <a:buSzTx/>
              <a:buFontTx/>
              <a:buAutoNum type="arabicPeriod"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Cultura organizacional colaborativa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2D77"/>
              </a:buClr>
              <a:buSzTx/>
              <a:buFontTx/>
              <a:buAutoNum type="arabicPeriod"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Innovación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2D77"/>
              </a:buClr>
              <a:buSzTx/>
              <a:buFontTx/>
              <a:buAutoNum type="arabicPeriod"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Exigencia académica/esfuerzo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2D77"/>
              </a:buClr>
              <a:buSzTx/>
              <a:buFontTx/>
              <a:buAutoNum type="arabicPeriod"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Comunidad de aprendizaje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2D77"/>
              </a:buClr>
              <a:buSzTx/>
              <a:buFontTx/>
              <a:buAutoNum type="arabicPeriod"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Mejora continua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2D77"/>
              </a:buClr>
              <a:buSzTx/>
              <a:buFontTx/>
              <a:buAutoNum type="arabicPeriod"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Enfoque territorial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35688D-0BC0-0B63-5902-4B412987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339" y="1638301"/>
            <a:ext cx="6338979" cy="405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0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FE735BD-B426-4B80-B13D-7A44E9479223}"/>
              </a:ext>
            </a:extLst>
          </p:cNvPr>
          <p:cNvSpPr txBox="1"/>
          <p:nvPr/>
        </p:nvSpPr>
        <p:spPr>
          <a:xfrm>
            <a:off x="314528" y="1006024"/>
            <a:ext cx="10725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A81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¿Cómo trabajar los Principios del Modelo?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D90F3B-8607-D9FE-C68B-C5E0A773629E}"/>
              </a:ext>
            </a:extLst>
          </p:cNvPr>
          <p:cNvSpPr txBox="1"/>
          <p:nvPr/>
        </p:nvSpPr>
        <p:spPr>
          <a:xfrm>
            <a:off x="364192" y="1467689"/>
            <a:ext cx="11463615" cy="1063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implementación del Modelo de Gestión Escolar supone la adopción y desarrollo de un conjunto de prácticas que pongan en marcha los principios identificados. A continuación, presentamos algunas sugerencias de prácticas a implementar: 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C05B5A-ECCE-A381-F4E2-B8AEE337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203" y="2531378"/>
            <a:ext cx="6323071" cy="398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4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FE735BD-B426-4B80-B13D-7A44E9479223}"/>
              </a:ext>
            </a:extLst>
          </p:cNvPr>
          <p:cNvSpPr txBox="1"/>
          <p:nvPr/>
        </p:nvSpPr>
        <p:spPr>
          <a:xfrm>
            <a:off x="314528" y="1006024"/>
            <a:ext cx="10725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A818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¿Cómo trabajar los Principios del Modelo?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3C583D-92F6-A90E-2251-E9DCF3EDB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16" y="1625097"/>
            <a:ext cx="8058770" cy="48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8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84365B-CD47-55EB-2F9E-E6515D7E0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470" y="1023456"/>
            <a:ext cx="6887361" cy="568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6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321" y="1060584"/>
            <a:ext cx="10515600" cy="1325563"/>
          </a:xfrm>
        </p:spPr>
        <p:txBody>
          <a:bodyPr/>
          <a:lstStyle/>
          <a:p>
            <a:r>
              <a:rPr lang="es-MX" dirty="0"/>
              <a:t>Ejemplo</a:t>
            </a:r>
            <a:endParaRPr lang="es-PE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928352" y="2289264"/>
          <a:ext cx="10515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PRINCIPIO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PRÁCTICA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ACTIVIDADES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BUEN CLIMA</a:t>
                      </a:r>
                      <a:r>
                        <a:rPr lang="es-MX" baseline="0" dirty="0"/>
                        <a:t> INSTITUCIONAL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Implementación de actividades para la Prevención y Resolución de Conflictos.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MX" dirty="0"/>
                        <a:t>Identificación del problema (Analizar “Las tres P”</a:t>
                      </a:r>
                      <a:r>
                        <a:rPr lang="es-MX" baseline="0" dirty="0"/>
                        <a:t> Problema-Procesos-Personas)</a:t>
                      </a:r>
                      <a:endParaRPr lang="es-MX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dirty="0"/>
                        <a:t>Organizarse</a:t>
                      </a:r>
                      <a:r>
                        <a:rPr lang="es-MX" baseline="0" dirty="0"/>
                        <a:t> e investigar sobre el tema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baseline="0" dirty="0"/>
                        <a:t>Plantear propuesta para abordar el problema con participación Comunidad Educativa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baseline="0" dirty="0"/>
                        <a:t>Elaborar Línea de base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MX" dirty="0"/>
                        <a:t>Implementación de</a:t>
                      </a:r>
                      <a:r>
                        <a:rPr lang="es-MX" baseline="0" dirty="0"/>
                        <a:t> propuesta</a:t>
                      </a:r>
                      <a:endParaRPr lang="es-MX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MX" dirty="0"/>
                        <a:t>Monitorear la implementación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MX" dirty="0"/>
                        <a:t>Evaluación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93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321" y="1060584"/>
            <a:ext cx="10515600" cy="1325563"/>
          </a:xfrm>
        </p:spPr>
        <p:txBody>
          <a:bodyPr/>
          <a:lstStyle/>
          <a:p>
            <a:r>
              <a:rPr lang="es-MX" dirty="0"/>
              <a:t>Ejemplo</a:t>
            </a:r>
            <a:endParaRPr lang="es-PE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226152"/>
              </p:ext>
            </p:extLst>
          </p:nvPr>
        </p:nvGraphicFramePr>
        <p:xfrm>
          <a:off x="928352" y="2549323"/>
          <a:ext cx="105156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8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PRINCIPIO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PRÁCTICA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ACTIVIDADES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COMUNIDAD</a:t>
                      </a:r>
                      <a:r>
                        <a:rPr lang="es-MX" baseline="0" dirty="0"/>
                        <a:t> DE APRENDIZAJE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Elección e</a:t>
                      </a:r>
                      <a:r>
                        <a:rPr lang="es-PE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implementación </a:t>
                      </a:r>
                      <a:r>
                        <a:rPr lang="es-P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una Comunidad de Aprendizaje Profesional</a:t>
                      </a:r>
                      <a:r>
                        <a:rPr lang="es-PE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Sensibilización a los docentes</a:t>
                      </a:r>
                    </a:p>
                    <a:p>
                      <a:r>
                        <a:rPr lang="es-MX" dirty="0"/>
                        <a:t>Diagnóstico de necesidades formativas y logros de aprendizaje</a:t>
                      </a:r>
                    </a:p>
                    <a:p>
                      <a:r>
                        <a:rPr lang="es-MX" dirty="0"/>
                        <a:t>Planificación</a:t>
                      </a:r>
                      <a:r>
                        <a:rPr lang="es-MX" baseline="0" dirty="0"/>
                        <a:t> </a:t>
                      </a:r>
                    </a:p>
                    <a:p>
                      <a:r>
                        <a:rPr lang="es-MX" baseline="0" dirty="0"/>
                        <a:t>Ejecución</a:t>
                      </a:r>
                    </a:p>
                    <a:p>
                      <a:r>
                        <a:rPr lang="es-MX" baseline="0" dirty="0"/>
                        <a:t>Seguimiento y evaluación</a:t>
                      </a:r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60277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945</Words>
  <Application>Microsoft Office PowerPoint</Application>
  <PresentationFormat>Panorámica</PresentationFormat>
  <Paragraphs>156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</vt:lpstr>
      <vt:lpstr>Ejemplo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RICARDO WILLIAMS</dc:creator>
  <cp:lastModifiedBy>LUCIA ROLANDINA JARAMILLO LOPEZ</cp:lastModifiedBy>
  <cp:revision>6</cp:revision>
  <dcterms:created xsi:type="dcterms:W3CDTF">2022-07-07T14:09:49Z</dcterms:created>
  <dcterms:modified xsi:type="dcterms:W3CDTF">2022-09-12T21:04:50Z</dcterms:modified>
</cp:coreProperties>
</file>