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6" r:id="rId35"/>
    <p:sldId id="297" r:id="rId36"/>
    <p:sldId id="298" r:id="rId3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6C88A-5F03-46DD-89F6-E6E7FCDE216F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B4076-EDAC-4111-94A0-8BF19D0FE21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68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04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1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813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96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6361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3654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55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262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MX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15948-398B-4E1A-BF13-942F5EB6EF6B}" type="datetimeFigureOut">
              <a:rPr lang="es-ES"/>
              <a:pPr>
                <a:defRPr/>
              </a:pPr>
              <a:t>18/11/2015</a:t>
            </a:fld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2637D-7E81-476C-AB45-2A46791673C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944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123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423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3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674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33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699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78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14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01A7-DD21-4171-9A9F-FC49727FCD9E}" type="datetimeFigureOut">
              <a:rPr lang="es-MX" smtClean="0"/>
              <a:pPr/>
              <a:t>18/11/2015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B36D98-65DA-492C-A4F5-11A24C3EF2A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574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Docencia.rt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764704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/>
              <a:t>Las competencias docentes</a:t>
            </a:r>
            <a:endParaRPr lang="es-MX" sz="6600" dirty="0"/>
          </a:p>
        </p:txBody>
      </p:sp>
      <p:pic>
        <p:nvPicPr>
          <p:cNvPr id="3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88764" y="5579273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94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2947446" cy="331236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841082" y="476672"/>
            <a:ext cx="72008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NUESTRA TAREA: FORMAR UN ALUMNO CON UN PERFIL DE EGRESO MUY ESPECIFICO, CON COMPETENCIAS PARA LA VIDA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841082" y="4437112"/>
            <a:ext cx="72008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NUESTRA MAXIMO DESAFÍO;  </a:t>
            </a:r>
            <a:r>
              <a:rPr lang="es-MX" b="1" i="1" dirty="0" smtClean="0"/>
              <a:t>ESTAR  A LA PAR </a:t>
            </a:r>
            <a:r>
              <a:rPr lang="es-MX" dirty="0" smtClean="0"/>
              <a:t>Y SUPERAR A  UN ALUMNO CON UN PERFIL DE EGRESO MUY ESPECIFICO, CON COMPETENCIAS PARA LA VIDA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841082" y="5877272"/>
            <a:ext cx="740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IMPORTANTE RECORDAR: NADIE PUEDE DAR LO QUE NO PUEDE</a:t>
            </a:r>
            <a:endParaRPr lang="es-MX" dirty="0"/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4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663248" y="2600908"/>
            <a:ext cx="22048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Competencias docentes</a:t>
            </a:r>
            <a:endParaRPr lang="es-MX" sz="2000" dirty="0"/>
          </a:p>
        </p:txBody>
      </p:sp>
      <p:sp>
        <p:nvSpPr>
          <p:cNvPr id="5" name="4 Rectángulo"/>
          <p:cNvSpPr/>
          <p:nvPr/>
        </p:nvSpPr>
        <p:spPr>
          <a:xfrm>
            <a:off x="755576" y="196636"/>
            <a:ext cx="201622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CONSTRUIR Y DESARROLLAR SITUACIONES DE APRENDIZAJE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563888" y="196636"/>
            <a:ext cx="201622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PROMOVER LA APLICACIÓN DE LOS APRENDIZAJES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6372200" y="166160"/>
            <a:ext cx="201622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IDENTIFICAR LAS DIFERENTES CONDICIONES DEL GRUPO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316748" y="1794845"/>
            <a:ext cx="201622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INNOVAR A LOS ALUMNOS EN SU PROPIO APRENDIZAJE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366695" y="3520302"/>
            <a:ext cx="201622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PRACTICAR EL TRABAJO EN EQUIPO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6876256" y="1730330"/>
            <a:ext cx="201622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APORTAR IDEAS Y RECURSOS PARA SU PROPIA FORMACION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6876256" y="3356992"/>
            <a:ext cx="201622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CULTIVAR Y PERFECCIONAR LOS VALORES DE SU PROFESION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1043608" y="5013176"/>
            <a:ext cx="201622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PRACTICAR LA GESTION ESCOLAR</a:t>
            </a: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3851920" y="5013176"/>
            <a:ext cx="201622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INTERACTUAR CON LOS PADRES DE SUS ALUMNOS</a:t>
            </a: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6516216" y="5013176"/>
            <a:ext cx="21602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UTILIZAR LAS TECNOLOGIAS DE LA INFORMATICA Y DE LA COMUNICACION</a:t>
            </a:r>
            <a:endParaRPr lang="es-MX" dirty="0"/>
          </a:p>
        </p:txBody>
      </p:sp>
      <p:sp>
        <p:nvSpPr>
          <p:cNvPr id="15" name="14 Flecha derecha"/>
          <p:cNvSpPr/>
          <p:nvPr/>
        </p:nvSpPr>
        <p:spPr>
          <a:xfrm rot="13444209">
            <a:off x="2699791" y="1883836"/>
            <a:ext cx="720080" cy="282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derecha"/>
          <p:cNvSpPr/>
          <p:nvPr/>
        </p:nvSpPr>
        <p:spPr>
          <a:xfrm rot="16200000">
            <a:off x="4070757" y="1870912"/>
            <a:ext cx="720080" cy="282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derecha"/>
          <p:cNvSpPr/>
          <p:nvPr/>
        </p:nvSpPr>
        <p:spPr>
          <a:xfrm rot="18591920">
            <a:off x="5319432" y="1957625"/>
            <a:ext cx="720080" cy="282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derecha"/>
          <p:cNvSpPr/>
          <p:nvPr/>
        </p:nvSpPr>
        <p:spPr>
          <a:xfrm rot="10800000">
            <a:off x="2631636" y="2600908"/>
            <a:ext cx="720080" cy="282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derecha"/>
          <p:cNvSpPr/>
          <p:nvPr/>
        </p:nvSpPr>
        <p:spPr>
          <a:xfrm rot="10800000">
            <a:off x="2766633" y="3612255"/>
            <a:ext cx="720080" cy="282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derecha"/>
          <p:cNvSpPr/>
          <p:nvPr/>
        </p:nvSpPr>
        <p:spPr>
          <a:xfrm rot="8040715">
            <a:off x="2991676" y="4323367"/>
            <a:ext cx="720080" cy="282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derecha"/>
          <p:cNvSpPr/>
          <p:nvPr/>
        </p:nvSpPr>
        <p:spPr>
          <a:xfrm rot="5400000">
            <a:off x="4312136" y="4399252"/>
            <a:ext cx="720080" cy="282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derecha"/>
          <p:cNvSpPr/>
          <p:nvPr/>
        </p:nvSpPr>
        <p:spPr>
          <a:xfrm rot="2714115">
            <a:off x="5673227" y="4309729"/>
            <a:ext cx="720080" cy="282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derecha"/>
          <p:cNvSpPr/>
          <p:nvPr/>
        </p:nvSpPr>
        <p:spPr>
          <a:xfrm>
            <a:off x="6004905" y="3612255"/>
            <a:ext cx="720080" cy="282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derecha"/>
          <p:cNvSpPr/>
          <p:nvPr/>
        </p:nvSpPr>
        <p:spPr>
          <a:xfrm>
            <a:off x="5868144" y="2600909"/>
            <a:ext cx="720080" cy="282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028384" y="6122598"/>
            <a:ext cx="1115616" cy="73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6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predefinido"/>
          <p:cNvSpPr/>
          <p:nvPr/>
        </p:nvSpPr>
        <p:spPr>
          <a:xfrm>
            <a:off x="467544" y="0"/>
            <a:ext cx="6768752" cy="72008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CONSTRUIR SITUACIONES DE APRENDIZAJE</a:t>
            </a:r>
            <a:endParaRPr lang="es-MX" sz="2400" dirty="0"/>
          </a:p>
        </p:txBody>
      </p:sp>
      <p:pic>
        <p:nvPicPr>
          <p:cNvPr id="1026" name="Picture 2" descr="http://conadis.salud.gob.mx/opencms/opencms/imgs/110514-dia-maest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72" y="1485784"/>
            <a:ext cx="5791200" cy="28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81795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DESPERTAR EL INTERES EN LOS ALUMNOS, DESAFIAR A LA MENTE DEL ALUMNO…  HACER INTERESANTE EL APRENDIZAJE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306197"/>
              </p:ext>
            </p:extLst>
          </p:nvPr>
        </p:nvGraphicFramePr>
        <p:xfrm>
          <a:off x="467544" y="4581128"/>
          <a:ext cx="8229600" cy="1892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198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COMPETENCIAS ESPECÍFICAS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8" marR="64048" marT="0" marB="0" anchor="ctr"/>
                </a:tc>
              </a:tr>
              <a:tr h="462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1.1 Identificar claramente los contenidos o temas que debe enseñar en una asignatura específica y fijar objetivos de aprendizaje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8" marR="64048" marT="0" marB="0" anchor="ctr"/>
                </a:tc>
              </a:tr>
              <a:tr h="1800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1.2 Animar el trabajo de los alumnos a partir de sus propuestas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8" marR="64048" marT="0" marB="0" anchor="ctr"/>
                </a:tc>
              </a:tr>
              <a:tr h="2617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1.3 Diseñar y aplicar estrategias reeducativas a partir de los errores detectados en los trabajos de los alumnos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8" marR="64048" marT="0" marB="0" anchor="ctr"/>
                </a:tc>
              </a:tr>
              <a:tr h="3287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1.4 Construir y desarrollar rutas o secuencias didácticas de los contenidos programáticos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8" marR="64048" marT="0" marB="0" anchor="ctr"/>
                </a:tc>
              </a:tr>
              <a:tr h="1548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1.5 Promover en sus alumnos actividades de investigación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8" marR="64048" marT="0" marB="0" anchor="ctr"/>
                </a:tc>
              </a:tr>
              <a:tr h="3059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1.6 Coordinar la elaboración de proyectos sencillos de aplicación de conocimientos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48" marR="64048" marT="0" marB="0" anchor="ctr"/>
                </a:tc>
              </a:tr>
            </a:tbl>
          </a:graphicData>
        </a:graphic>
      </p:graphicFrame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predefinido"/>
          <p:cNvSpPr/>
          <p:nvPr/>
        </p:nvSpPr>
        <p:spPr>
          <a:xfrm>
            <a:off x="866212" y="0"/>
            <a:ext cx="6768752" cy="72008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PROMOVER LA APLICACIÓN DE LOS APRENDIZAJES</a:t>
            </a:r>
            <a:endParaRPr lang="es-MX" sz="2400" dirty="0"/>
          </a:p>
        </p:txBody>
      </p:sp>
      <p:pic>
        <p:nvPicPr>
          <p:cNvPr id="2050" name="Picture 2" descr="http://crisolplural.com/wp-content/uploads/2008/08/que-es-ser-maest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6"/>
          <a:stretch/>
        </p:blipFill>
        <p:spPr bwMode="auto">
          <a:xfrm>
            <a:off x="2483768" y="1454647"/>
            <a:ext cx="5715000" cy="321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6192" y="80831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QUE LO QUE SE ENSEÑA,  SEA UTIL, PRACTICO, QUE PODAMOS VALORAR SU USO…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928006"/>
              </p:ext>
            </p:extLst>
          </p:nvPr>
        </p:nvGraphicFramePr>
        <p:xfrm>
          <a:off x="467544" y="4869160"/>
          <a:ext cx="8229600" cy="1321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2718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2.1 Presentar a sus alumnos problemas de la vida real para la aplicación de sus conocimientos y aprendizajes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/>
                </a:tc>
              </a:tr>
              <a:tr h="2718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2.2 Utilizar los conocimientos apropiados como antecedente de nuevos aprendizajes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/>
                </a:tc>
              </a:tr>
              <a:tr h="2718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2.3 Consultar obras que le permitan adquirir la teoría de sus estrategias de enseñanza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/>
                </a:tc>
              </a:tr>
              <a:tr h="2528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2.4 Evaluar adecuadamente los aprendizajes de sus alumnos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/>
                </a:tc>
              </a:tr>
              <a:tr h="2528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2.5 Revisar periódicamente el estado de las competencias desarrolladas por sus alumnos y hacer las correcciones necesarias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61" marR="63961" marT="0" marB="0"/>
                </a:tc>
              </a:tr>
            </a:tbl>
          </a:graphicData>
        </a:graphic>
      </p:graphicFrame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9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predefinido"/>
          <p:cNvSpPr/>
          <p:nvPr/>
        </p:nvSpPr>
        <p:spPr>
          <a:xfrm>
            <a:off x="539552" y="244205"/>
            <a:ext cx="6768752" cy="72008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IDENTIFICAR LAS DIFERENTES CONDICIONES DEL GRUPO</a:t>
            </a:r>
            <a:endParaRPr lang="es-MX" sz="2400" dirty="0"/>
          </a:p>
        </p:txBody>
      </p:sp>
      <p:pic>
        <p:nvPicPr>
          <p:cNvPr id="3074" name="Picture 2" descr="http://www.iite.com.mx/revista/wp-content/uploads/2011/03/salon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05" y="1335537"/>
            <a:ext cx="4767969" cy="318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964285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SABER CON QUIEN SE ESTA TRABAJANDO Y APROVECHAR ELLO AL MAXIMO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24413"/>
              </p:ext>
            </p:extLst>
          </p:nvPr>
        </p:nvGraphicFramePr>
        <p:xfrm>
          <a:off x="349188" y="4725144"/>
          <a:ext cx="8229600" cy="1271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270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3.1 Utilizar estrategias de enseñanza de acuerdo con la diversidad del grupo</a:t>
                      </a:r>
                      <a:endParaRPr lang="es-MX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51" marR="63951" marT="0" marB="0"/>
                </a:tc>
              </a:tr>
              <a:tr h="270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3.2 Buscar nuevas estrategias de enseñanza para cubrir los segmentos del grupo o los casos individuales que lo requieran</a:t>
                      </a:r>
                      <a:endParaRPr lang="es-MX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51" marR="63951" marT="0" marB="0"/>
                </a:tc>
              </a:tr>
              <a:tr h="270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3.3 Planear y aplicar programas de apoyo para alumnos con dificultades de aprendizaje o de integración al grupo</a:t>
                      </a:r>
                      <a:endParaRPr lang="es-MX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51" marR="63951" marT="0" marB="0"/>
                </a:tc>
              </a:tr>
              <a:tr h="270030">
                <a:tc>
                  <a:txBody>
                    <a:bodyPr/>
                    <a:lstStyle/>
                    <a:p>
                      <a:pPr marL="742950" lvl="1" indent="-285750" algn="l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Promover el trabajo en equipo con el grupo</a:t>
                      </a:r>
                      <a:endParaRPr lang="es-MX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951" marR="63951" marT="0" marB="0"/>
                </a:tc>
              </a:tr>
            </a:tbl>
          </a:graphicData>
        </a:graphic>
      </p:graphicFrame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9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predefinido"/>
          <p:cNvSpPr/>
          <p:nvPr/>
        </p:nvSpPr>
        <p:spPr>
          <a:xfrm>
            <a:off x="1274636" y="45064"/>
            <a:ext cx="6768752" cy="72008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INNOVAR A LOS ALUMNOS EN SU PROPIO APRENDIZAJE</a:t>
            </a:r>
            <a:endParaRPr lang="es-MX" sz="2400" dirty="0"/>
          </a:p>
        </p:txBody>
      </p:sp>
      <p:pic>
        <p:nvPicPr>
          <p:cNvPr id="4098" name="Picture 2" descr="http://us.123rf.com/400wm/400/400/genlady/genlady0801/genlady080100003/2336719-el-maestro-y-el-alumno-estudiar-el-alfabe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4" y="1636956"/>
            <a:ext cx="4104456" cy="280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107823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DESARROLLAR UNA AUTONOMIA PARA QUE ELLOS SEPAN SER AUTODIDACTAS</a:t>
            </a:r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51654"/>
              </p:ext>
            </p:extLst>
          </p:nvPr>
        </p:nvGraphicFramePr>
        <p:xfrm>
          <a:off x="385192" y="4797152"/>
          <a:ext cx="8229600" cy="1201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2003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4.1 Promover la comprensión lectora</a:t>
                      </a:r>
                      <a:endParaRPr lang="es-MX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631" marR="63631" marT="0" marB="0"/>
                </a:tc>
              </a:tr>
              <a:tr h="2003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4.2 Aplicar técnicas de estudio</a:t>
                      </a:r>
                      <a:endParaRPr lang="es-MX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631" marR="63631" marT="0" marB="0"/>
                </a:tc>
              </a:tr>
              <a:tr h="2003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4.3 Desarrollar la autoevaluación</a:t>
                      </a:r>
                      <a:endParaRPr lang="es-MX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631" marR="63631" marT="0" marB="0"/>
                </a:tc>
              </a:tr>
              <a:tr h="2003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4.4 Aplicar técnicas de auto-enseñanza</a:t>
                      </a:r>
                      <a:endParaRPr lang="es-MX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631" marR="63631" marT="0" marB="0"/>
                </a:tc>
              </a:tr>
              <a:tr h="2003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4.5 Estimular practicas de trabajo en equipo, construcción de consensos, debate, argumentación, etc.</a:t>
                      </a:r>
                      <a:endParaRPr lang="es-MX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631" marR="63631" marT="0" marB="0"/>
                </a:tc>
              </a:tr>
              <a:tr h="200320">
                <a:tc>
                  <a:txBody>
                    <a:bodyPr/>
                    <a:lstStyle/>
                    <a:p>
                      <a:pPr marL="742950" lvl="1" indent="-285750" algn="l"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es-MX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Promover la elaboración de proyectos personales de desarrollo</a:t>
                      </a:r>
                      <a:endParaRPr lang="es-MX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631" marR="63631" marT="0" marB="0"/>
                </a:tc>
              </a:tr>
            </a:tbl>
          </a:graphicData>
        </a:graphic>
      </p:graphicFrame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2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predefinido"/>
          <p:cNvSpPr/>
          <p:nvPr/>
        </p:nvSpPr>
        <p:spPr>
          <a:xfrm>
            <a:off x="1115616" y="294446"/>
            <a:ext cx="6768752" cy="72008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PRACTICAR EL TRABAJO EN EQUIPO</a:t>
            </a:r>
            <a:endParaRPr lang="es-MX" sz="2400" dirty="0"/>
          </a:p>
        </p:txBody>
      </p:sp>
      <p:pic>
        <p:nvPicPr>
          <p:cNvPr id="5122" name="Picture 2" descr="http://2.bp.blogspot.com/_o9_GJIK6t2M/TEpRDGJl2-I/AAAAAAAAAYs/u9_TCgJajpc/s1600/20100617-class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35091"/>
            <a:ext cx="3429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119675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ENSEÑAR A SOCIALIZAR, A IDENTIFICAR SUS FORTALEZAS, DEBILIDADES E IDENTIFICAR LAS DE LOS DEMAS, CON RESPETO Y TOLERANCIA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56996"/>
              </p:ext>
            </p:extLst>
          </p:nvPr>
        </p:nvGraphicFramePr>
        <p:xfrm>
          <a:off x="601296" y="5229200"/>
          <a:ext cx="8229600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1942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5.1 Elaborar un proyecto de trabajo con sus pares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92" marR="63192" marT="0" marB="0"/>
                </a:tc>
              </a:tr>
              <a:tr h="1942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5.2 Asumir rotundamente la dirección del equipo de trabajo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92" marR="63192" marT="0" marB="0"/>
                </a:tc>
              </a:tr>
              <a:tr h="1942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5.3 Participar en círculos de aprendizaje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92" marR="63192" marT="0" marB="0"/>
                </a:tc>
              </a:tr>
              <a:tr h="1942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5.4 Elaborar y sustituir constructores colectivos: planeaciones, proyectos, informes, dosificaciones, evaluaciones, etc.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92" marR="63192" marT="0" marB="0"/>
                </a:tc>
              </a:tr>
            </a:tbl>
          </a:graphicData>
        </a:graphic>
      </p:graphicFrame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7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predefinido"/>
          <p:cNvSpPr/>
          <p:nvPr/>
        </p:nvSpPr>
        <p:spPr>
          <a:xfrm>
            <a:off x="1115616" y="294446"/>
            <a:ext cx="6768752" cy="72008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PRACTICAR LA GESTION ESCOLAR</a:t>
            </a:r>
            <a:endParaRPr lang="es-MX" sz="2400" dirty="0"/>
          </a:p>
        </p:txBody>
      </p:sp>
      <p:pic>
        <p:nvPicPr>
          <p:cNvPr id="6146" name="Picture 2" descr="http://www.ssflibrary.net/files/southsanfrancisco/Homework_Club_2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92" y="1638092"/>
            <a:ext cx="42672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126876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INVOLUCRARNOS EN LA DINAMICA ESCOLAR, CON TODOS LOS ACTORES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820086"/>
              </p:ext>
            </p:extLst>
          </p:nvPr>
        </p:nvGraphicFramePr>
        <p:xfrm>
          <a:off x="581864" y="4653136"/>
          <a:ext cx="8229600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199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6.1 Participar en la elaboración del proyecto escolar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526" marR="63526" marT="0" marB="0"/>
                </a:tc>
              </a:tr>
              <a:tr h="199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6.2 Participar en la obtención y administración de recursos para la escuela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526" marR="63526" marT="0" marB="0"/>
                </a:tc>
              </a:tr>
              <a:tr h="199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6.3 Participar en la gestión extraescolar con vecinos, empresas, autoridades, etc.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526" marR="63526" marT="0" marB="0"/>
                </a:tc>
              </a:tr>
              <a:tr h="199990">
                <a:tc>
                  <a:txBody>
                    <a:bodyPr/>
                    <a:lstStyle/>
                    <a:p>
                      <a:pPr marL="742950" lvl="1" indent="-285750" algn="l"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Fomentar la participación de sus alumnos en la gestión escolar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526" marR="63526" marT="0" marB="0"/>
                </a:tc>
              </a:tr>
            </a:tbl>
          </a:graphicData>
        </a:graphic>
      </p:graphicFrame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6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roceso predefinido"/>
          <p:cNvSpPr/>
          <p:nvPr/>
        </p:nvSpPr>
        <p:spPr>
          <a:xfrm>
            <a:off x="1115616" y="294446"/>
            <a:ext cx="6768752" cy="72008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INTERACTUAR CON LOS PADRES DE SU ALUMNOS</a:t>
            </a:r>
            <a:endParaRPr lang="es-MX" sz="2400" dirty="0"/>
          </a:p>
        </p:txBody>
      </p:sp>
      <p:pic>
        <p:nvPicPr>
          <p:cNvPr id="7172" name="Picture 4" descr="http://colegiosanbenito.files.wordpress.com/2008/08/entrega-de-calificaciones-3er-bimestre-200816.jpg?w=448&amp;h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92" y="1700808"/>
            <a:ext cx="426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112474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CONOCER LOS ORIGENES DE AQUELLOS CON QUIENES TRABAJAMOS E INFLUIR SOBRE ELLOS… 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72776"/>
              </p:ext>
            </p:extLst>
          </p:nvPr>
        </p:nvGraphicFramePr>
        <p:xfrm>
          <a:off x="601216" y="5085184"/>
          <a:ext cx="8229600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190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7.1 Organizar reuniones informativas y de debate sobre los problemas más ingentes del grupo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81" marR="63381" marT="0" marB="0"/>
                </a:tc>
              </a:tr>
              <a:tr h="190731">
                <a:tc>
                  <a:txBody>
                    <a:bodyPr/>
                    <a:lstStyle/>
                    <a:p>
                      <a:pPr marL="742950" lvl="1" indent="-285750" algn="l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Coordinar la elaboración de reportes, memorias, informes, etc.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81" marR="63381" marT="0" marB="0"/>
                </a:tc>
              </a:tr>
            </a:tbl>
          </a:graphicData>
        </a:graphic>
      </p:graphicFrame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9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predefinido"/>
          <p:cNvSpPr/>
          <p:nvPr/>
        </p:nvSpPr>
        <p:spPr>
          <a:xfrm>
            <a:off x="1115616" y="294446"/>
            <a:ext cx="6768752" cy="72008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UTILIZAR LAS TECNOLOGIAS DE LA INFORMATICA Y LA COMUNICACION</a:t>
            </a:r>
            <a:endParaRPr lang="es-MX" sz="2400" dirty="0"/>
          </a:p>
        </p:txBody>
      </p:sp>
      <p:pic>
        <p:nvPicPr>
          <p:cNvPr id="8194" name="Picture 2" descr="http://4.bp.blogspot.com/_0hdjTWrWSrQ/StVVUA7AyQI/AAAAAAAAABU/6vxLe808oy8/s320/maestro+alumno-computado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29718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112474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EMPLEAR ESTAS IMPORTANTES HERRAMIENTAS, A FAVOR DE NUESTRA PROFESION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33747"/>
              </p:ext>
            </p:extLst>
          </p:nvPr>
        </p:nvGraphicFramePr>
        <p:xfrm>
          <a:off x="587192" y="5085184"/>
          <a:ext cx="8229600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1405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8.1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Manejar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Word, Power Point, Excel e Internet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37" marR="63237" marT="0" marB="0"/>
                </a:tc>
              </a:tr>
              <a:tr h="1405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8.2 Utilizar otros recursos multimedia: </a:t>
                      </a:r>
                      <a:r>
                        <a:rPr lang="es-MX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enciclomedia</a:t>
                      </a: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CD interactivos, bases de datos, plataformas, educación en línea, Messenger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237" marR="63237" marT="0" marB="0"/>
                </a:tc>
              </a:tr>
            </a:tbl>
          </a:graphicData>
        </a:graphic>
      </p:graphicFrame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1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196752"/>
            <a:ext cx="7200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PARA  RECORDAR  TODOS  LOS  DIAS…</a:t>
            </a:r>
          </a:p>
          <a:p>
            <a:endParaRPr lang="es-MX" sz="2000" dirty="0"/>
          </a:p>
          <a:p>
            <a:pPr algn="just"/>
            <a:r>
              <a:rPr lang="es-MX" sz="3200" dirty="0" smtClean="0">
                <a:solidFill>
                  <a:schemeClr val="accent4">
                    <a:lumMod val="50000"/>
                  </a:schemeClr>
                </a:solidFill>
              </a:rPr>
              <a:t>SI YO CAMBIO,  NO CAMBIARÉ AL MUNDO,  PERO SI  PUEDO CAMBIAR MI  ENTORNO MEDIATICO</a:t>
            </a:r>
            <a:r>
              <a:rPr lang="es-MX" sz="44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endParaRPr lang="es-MX" sz="4400" dirty="0"/>
          </a:p>
          <a:p>
            <a:pPr algn="ctr"/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</a:rPr>
              <a:t>EL CAMBIO EMPIEZA POR MI</a:t>
            </a:r>
            <a:endParaRPr lang="es-MX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predefinido"/>
          <p:cNvSpPr/>
          <p:nvPr/>
        </p:nvSpPr>
        <p:spPr>
          <a:xfrm>
            <a:off x="1115616" y="294446"/>
            <a:ext cx="6768752" cy="72008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CULTIVAR Y PERFECCIONAR LOS VALORES DE SU PROFESION</a:t>
            </a:r>
            <a:endParaRPr lang="es-MX" sz="2400" dirty="0"/>
          </a:p>
        </p:txBody>
      </p:sp>
      <p:pic>
        <p:nvPicPr>
          <p:cNvPr id="9218" name="Picture 2" descr="http://i2.esmas.com/2011/06/03/224101/maestro-dando-clases-610x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02" y="1453426"/>
            <a:ext cx="4849341" cy="34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108409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SER EJEMPLO EN TODO MOMENTO, SER CONGRUENTE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217413"/>
              </p:ext>
            </p:extLst>
          </p:nvPr>
        </p:nvGraphicFramePr>
        <p:xfrm>
          <a:off x="539552" y="5013176"/>
          <a:ext cx="8229600" cy="1953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2955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9.1 Resolver pacíficamente los conflictos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/>
                </a:tc>
              </a:tr>
              <a:tr h="2955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9.2 Practicar la equidad, la inclusión, el respeto a la diversidad y a la pluralidad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/>
                </a:tc>
              </a:tr>
              <a:tr h="2955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9.3 Participar en la creación de normas de convivencia y mejorar el respeto a los derechos humanos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/>
                </a:tc>
              </a:tr>
              <a:tr h="2955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9.4 Practicar la responsabilidad y el respeto a la norma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/>
                </a:tc>
              </a:tr>
              <a:tr h="157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9.5 Utilizar los causes institucionales para manifestar sus desacuerdos con las disposiciones de la autoridad o las normas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/>
                </a:tc>
              </a:tr>
              <a:tr h="157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9.6 Practicar los valores anteriores con sus alumnos y sus padres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81" marR="635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1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predefinido"/>
          <p:cNvSpPr/>
          <p:nvPr/>
        </p:nvSpPr>
        <p:spPr>
          <a:xfrm>
            <a:off x="1115616" y="294446"/>
            <a:ext cx="6768752" cy="72008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APORTAR IDEAS Y RECURSOS PARA SU PROPIA FORMACION </a:t>
            </a:r>
            <a:endParaRPr lang="es-MX" sz="2400" dirty="0"/>
          </a:p>
        </p:txBody>
      </p:sp>
      <p:pic>
        <p:nvPicPr>
          <p:cNvPr id="10242" name="Picture 2" descr="http://2.bp.blogspot.com/_260fWYnM4dk/TOyw5LSnCXI/AAAAAAAAAEc/s2c2GvQiF4k/s1600/METACOGNICION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5"/>
          <a:stretch/>
        </p:blipFill>
        <p:spPr bwMode="auto">
          <a:xfrm>
            <a:off x="1607219" y="1383858"/>
            <a:ext cx="5838825" cy="353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101452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ACTUALIZARSE, IR A CURSOS, SER AUTODIDACTAS,  TENER METACOGNICION</a:t>
            </a:r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79677"/>
              </p:ext>
            </p:extLst>
          </p:nvPr>
        </p:nvGraphicFramePr>
        <p:xfrm>
          <a:off x="385192" y="4920609"/>
          <a:ext cx="8229600" cy="149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1817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10.1 Autoevaluar periódicamente su estado teórico y practico profesional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31" marR="63731" marT="0" marB="0"/>
                </a:tc>
              </a:tr>
              <a:tr h="1817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10.2 Someterse a programas formales preferentemente institucionales, de revisión de competencias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31" marR="63731" marT="0" marB="0"/>
                </a:tc>
              </a:tr>
              <a:tr h="1817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10.3 Incorporarse a programas formales de formación continua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31" marR="63731" marT="0" marB="0"/>
                </a:tc>
              </a:tr>
              <a:tr h="283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10.4 Elaborar y dar a conocer por diferentes medios sus producciones intelectuales, teóricas o practicas para participar de acuerdo con sus posibilidades en actividades formativas de otros colegas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31" marR="63731" marT="0" marB="0"/>
                </a:tc>
              </a:tr>
            </a:tbl>
          </a:graphicData>
        </a:graphic>
      </p:graphicFrame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765458" y="5949279"/>
            <a:ext cx="1378542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4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3700" smtClean="0"/>
              <a:t>Cambios en la valoración social del docente</a:t>
            </a:r>
          </a:p>
        </p:txBody>
      </p:sp>
      <p:pic>
        <p:nvPicPr>
          <p:cNvPr id="4099" name="Picture 5" descr="cambios+en+la+educaci%C3%B3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70" y="1124744"/>
            <a:ext cx="7058025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609329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DEBEMOS RETOMAR NUESTRO VALOR REAL, COMO AGENTES DE CAMBIO</a:t>
            </a:r>
            <a:endParaRPr lang="es-MX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02115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3300" smtClean="0"/>
              <a:t>Docencia: profesión de cambio y adaptación</a:t>
            </a:r>
            <a:r>
              <a:rPr lang="es-ES" smtClean="0"/>
              <a:t>.</a:t>
            </a:r>
          </a:p>
        </p:txBody>
      </p:sp>
      <p:pic>
        <p:nvPicPr>
          <p:cNvPr id="5123" name="Picture 7" descr="AulaVirtu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03" y="1268760"/>
            <a:ext cx="583247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573325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DEBEMOS SER CONGRUENTES ENTRE LA PALABRA Y LA ACCION</a:t>
            </a:r>
            <a:endParaRPr lang="es-MX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7947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27113"/>
            <a:ext cx="7024688" cy="1143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s-ES" smtClean="0">
                <a:hlinkClick r:id="rId2" action="ppaction://hlinkfile"/>
              </a:rPr>
              <a:t>Evolución del encargo docente</a:t>
            </a:r>
            <a:endParaRPr lang="es-E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6963" y="2205038"/>
            <a:ext cx="6777037" cy="3508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dirty="0" smtClean="0"/>
              <a:t>El propósito de la escuela ha sido siempre ayudar al INDIVIDUO a acceder a la información, procesarla y organizarla en un saber integral y útil para su desarrollo personal y su contribución al progreso social.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dirty="0" smtClean="0"/>
              <a:t>El docente es el enlace entre el objeto de conocimiento y el estudiante, pero las prácticas educativas han tenido que modificarse conforme a las transformaciones sociales y las necesidades que generan.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070329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7024688" cy="1143000"/>
          </a:xfrm>
        </p:spPr>
        <p:txBody>
          <a:bodyPr anchor="ctr"/>
          <a:lstStyle/>
          <a:p>
            <a:pPr eaLnBrk="1" hangingPunct="1"/>
            <a:r>
              <a:rPr lang="es-MX" dirty="0" smtClean="0"/>
              <a:t>El docente del siglo XXI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MX" smtClean="0"/>
              <a:t>El docente se mueve actualmente en la sociedad de la incertidumbre porque:</a:t>
            </a:r>
          </a:p>
          <a:p>
            <a:pPr eaLnBrk="1" hangingPunct="1"/>
            <a:r>
              <a:rPr lang="es-MX" sz="2600" smtClean="0"/>
              <a:t>El conocimiento se genera, se modifica y pierde vigencia a velocidad vertiginosa.</a:t>
            </a:r>
          </a:p>
          <a:p>
            <a:pPr eaLnBrk="1" hangingPunct="1"/>
            <a:r>
              <a:rPr lang="es-MX" sz="2600" smtClean="0"/>
              <a:t>Los públicos (alumnos y sus familias) y escenarios (mercado laboral, medios de comunicación, etc.) se han vuelto cambiantes, lo que implica educar en el presente para un mundo posible.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75057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7024688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s-MX" dirty="0" smtClean="0"/>
              <a:t>Formación de los educadores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4294967295"/>
          </p:nvPr>
        </p:nvSpPr>
        <p:spPr>
          <a:xfrm>
            <a:off x="0" y="2349500"/>
            <a:ext cx="6777038" cy="35083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MX" sz="2600" dirty="0" smtClean="0"/>
              <a:t>Afrontar los desafíos actuales de la educación requiere una reestructuración intelectual, aceptando que la formación permanente es un componente básico de la profesión docente en dos ejes:</a:t>
            </a:r>
          </a:p>
          <a:p>
            <a:pPr eaLnBrk="1" hangingPunct="1"/>
            <a:r>
              <a:rPr lang="es-MX" sz="2600" b="1" dirty="0" smtClean="0"/>
              <a:t>Inicial</a:t>
            </a:r>
            <a:r>
              <a:rPr lang="es-MX" sz="2600" dirty="0" smtClean="0"/>
              <a:t>: Construcción de la competencia de partida.</a:t>
            </a:r>
          </a:p>
          <a:p>
            <a:pPr eaLnBrk="1" hangingPunct="1"/>
            <a:r>
              <a:rPr lang="es-MX" sz="2600" b="1" dirty="0" smtClean="0"/>
              <a:t>Continua</a:t>
            </a:r>
            <a:r>
              <a:rPr lang="es-MX" sz="2600" dirty="0" smtClean="0"/>
              <a:t> o de desarrollo profesional, que incluye: capacitación, actualización y perfeccionamiento.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8998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7024688" cy="1143000"/>
          </a:xfrm>
        </p:spPr>
        <p:txBody>
          <a:bodyPr anchor="ctr"/>
          <a:lstStyle/>
          <a:p>
            <a:pPr eaLnBrk="1" hangingPunct="1"/>
            <a:r>
              <a:rPr lang="es-MX" dirty="0" smtClean="0"/>
              <a:t>Formación continua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4294967295"/>
          </p:nvPr>
        </p:nvSpPr>
        <p:spPr>
          <a:xfrm>
            <a:off x="2366963" y="2276475"/>
            <a:ext cx="6777037" cy="35083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s-MX" sz="2600" b="1" smtClean="0"/>
              <a:t>Perfeccionamiento</a:t>
            </a:r>
            <a:r>
              <a:rPr lang="es-MX" sz="2600" smtClean="0"/>
              <a:t>: Reflexión sobre la propia práctica, mediante la revisión y formalización de la experiencia.</a:t>
            </a:r>
          </a:p>
          <a:p>
            <a:pPr eaLnBrk="1" hangingPunct="1"/>
            <a:r>
              <a:rPr lang="es-MX" sz="2600" b="1" smtClean="0"/>
              <a:t>Capacitación</a:t>
            </a:r>
            <a:r>
              <a:rPr lang="es-MX" sz="2600" smtClean="0"/>
              <a:t>: Adquisición de competencias nuevas o no aprendidas en la formación inicial.</a:t>
            </a:r>
          </a:p>
          <a:p>
            <a:pPr eaLnBrk="1" hangingPunct="1"/>
            <a:r>
              <a:rPr lang="es-MX" sz="2600" b="1" smtClean="0"/>
              <a:t>Actualización</a:t>
            </a:r>
            <a:r>
              <a:rPr lang="es-MX" sz="2600" smtClean="0"/>
              <a:t>: Reconfiguración de los saberes con base en el crecimiento de los conocimientos sobre un área determinada</a:t>
            </a:r>
            <a:r>
              <a:rPr lang="es-MX" smtClean="0"/>
              <a:t>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71572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39825"/>
          </a:xfrm>
        </p:spPr>
        <p:txBody>
          <a:bodyPr anchor="ctr"/>
          <a:lstStyle/>
          <a:p>
            <a:pPr eaLnBrk="1" hangingPunct="1"/>
            <a:r>
              <a:rPr lang="es-MX" smtClean="0"/>
              <a:t>Nueva matriz de formación</a:t>
            </a:r>
          </a:p>
        </p:txBody>
      </p:sp>
      <p:sp>
        <p:nvSpPr>
          <p:cNvPr id="10243" name="3 Marcador de texto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4040188" cy="639762"/>
          </a:xfrm>
        </p:spPr>
        <p:txBody>
          <a:bodyPr anchor="b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s-MX" sz="2500" b="1" dirty="0" smtClean="0"/>
              <a:t>Tradicionalmente</a:t>
            </a:r>
          </a:p>
        </p:txBody>
      </p:sp>
      <p:sp>
        <p:nvSpPr>
          <p:cNvPr id="7172" name="4 Marcador de contenido"/>
          <p:cNvSpPr>
            <a:spLocks noGrp="1"/>
          </p:cNvSpPr>
          <p:nvPr>
            <p:ph sz="half" idx="4294967295"/>
          </p:nvPr>
        </p:nvSpPr>
        <p:spPr>
          <a:xfrm>
            <a:off x="0" y="1916113"/>
            <a:ext cx="4040188" cy="395763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s-MX" sz="2200" dirty="0" smtClean="0"/>
              <a:t>S</a:t>
            </a:r>
            <a:r>
              <a:rPr lang="es-MX" sz="2400" dirty="0" smtClean="0"/>
              <a:t>ocialización convergente y homogeneidad</a:t>
            </a:r>
          </a:p>
          <a:p>
            <a:pPr eaLnBrk="1" hangingPunct="1"/>
            <a:r>
              <a:rPr lang="es-MX" sz="2400" dirty="0" smtClean="0"/>
              <a:t>Saberes estables y enciclopédicos</a:t>
            </a:r>
          </a:p>
          <a:p>
            <a:pPr eaLnBrk="1" hangingPunct="1"/>
            <a:r>
              <a:rPr lang="es-MX" sz="2400" dirty="0" smtClean="0"/>
              <a:t>Se adquieren contenidos</a:t>
            </a:r>
          </a:p>
          <a:p>
            <a:pPr eaLnBrk="1" hangingPunct="1"/>
            <a:r>
              <a:rPr lang="es-MX" sz="2400" dirty="0" smtClean="0"/>
              <a:t>Aula y exposición como espacios curriculares dominantes.</a:t>
            </a:r>
          </a:p>
        </p:txBody>
      </p:sp>
      <p:sp>
        <p:nvSpPr>
          <p:cNvPr id="10245" name="5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5102225" y="1125538"/>
            <a:ext cx="4041775" cy="639762"/>
          </a:xfrm>
        </p:spPr>
        <p:txBody>
          <a:bodyPr anchor="b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s-MX" sz="2500" b="1" smtClean="0"/>
              <a:t>Desafíos actuales</a:t>
            </a:r>
          </a:p>
        </p:txBody>
      </p:sp>
      <p:sp>
        <p:nvSpPr>
          <p:cNvPr id="7174" name="6 Marcador de contenido"/>
          <p:cNvSpPr>
            <a:spLocks noGrp="1"/>
          </p:cNvSpPr>
          <p:nvPr>
            <p:ph sz="quarter" idx="4294967295"/>
          </p:nvPr>
        </p:nvSpPr>
        <p:spPr>
          <a:xfrm>
            <a:off x="5102225" y="1916113"/>
            <a:ext cx="4041775" cy="39973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s-MX" sz="2500" dirty="0" smtClean="0"/>
              <a:t>Socialización divergente, atender a la diversidad.</a:t>
            </a:r>
          </a:p>
          <a:p>
            <a:pPr eaLnBrk="1" hangingPunct="1"/>
            <a:r>
              <a:rPr lang="es-MX" sz="2500" dirty="0" smtClean="0"/>
              <a:t>Fomentar el aprender a aprender, ante el conocimiento cambiante.</a:t>
            </a:r>
          </a:p>
          <a:p>
            <a:pPr eaLnBrk="1" hangingPunct="1"/>
            <a:r>
              <a:rPr lang="es-MX" sz="2500" dirty="0" smtClean="0"/>
              <a:t>Formar competencias.</a:t>
            </a:r>
          </a:p>
          <a:p>
            <a:pPr eaLnBrk="1" hangingPunct="1"/>
            <a:r>
              <a:rPr lang="es-MX" sz="2500" dirty="0" smtClean="0"/>
              <a:t>Variar los espacios curriculares: talleres, laboratorios, seminarios, foros, etc. </a:t>
            </a:r>
          </a:p>
          <a:p>
            <a:pPr eaLnBrk="1" hangingPunct="1"/>
            <a:endParaRPr lang="es-MX" sz="2500" dirty="0" smtClean="0"/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0773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6 Título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6624638" cy="1139825"/>
          </a:xfrm>
        </p:spPr>
        <p:txBody>
          <a:bodyPr anchor="ctr"/>
          <a:lstStyle/>
          <a:p>
            <a:pPr eaLnBrk="1" hangingPunct="1"/>
            <a:r>
              <a:rPr lang="es-MX" smtClean="0"/>
              <a:t>Nueva matriz de formación</a:t>
            </a:r>
          </a:p>
        </p:txBody>
      </p:sp>
      <p:sp>
        <p:nvSpPr>
          <p:cNvPr id="11267" name="7 Marcador de texto"/>
          <p:cNvSpPr>
            <a:spLocks noGrp="1"/>
          </p:cNvSpPr>
          <p:nvPr>
            <p:ph type="body" idx="4294967295"/>
          </p:nvPr>
        </p:nvSpPr>
        <p:spPr>
          <a:xfrm>
            <a:off x="0" y="1125538"/>
            <a:ext cx="4040188" cy="690562"/>
          </a:xfrm>
        </p:spPr>
        <p:txBody>
          <a:bodyPr anchor="b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s-MX" sz="2500" b="1" dirty="0" smtClean="0"/>
              <a:t>Tradicionalmente</a:t>
            </a:r>
          </a:p>
        </p:txBody>
      </p:sp>
      <p:sp>
        <p:nvSpPr>
          <p:cNvPr id="8196" name="8 Marcador de contenido"/>
          <p:cNvSpPr>
            <a:spLocks noGrp="1"/>
          </p:cNvSpPr>
          <p:nvPr>
            <p:ph sz="half" idx="4294967295"/>
          </p:nvPr>
        </p:nvSpPr>
        <p:spPr>
          <a:xfrm>
            <a:off x="0" y="2060575"/>
            <a:ext cx="4040188" cy="3957638"/>
          </a:xfrm>
        </p:spPr>
        <p:txBody>
          <a:bodyPr/>
          <a:lstStyle/>
          <a:p>
            <a:pPr eaLnBrk="1" hangingPunct="1"/>
            <a:r>
              <a:rPr lang="es-MX" sz="2200" dirty="0" smtClean="0"/>
              <a:t>El alumno es pasivo y dependiente del profesor</a:t>
            </a:r>
          </a:p>
          <a:p>
            <a:pPr eaLnBrk="1" hangingPunct="1"/>
            <a:r>
              <a:rPr lang="es-MX" sz="2200" dirty="0" smtClean="0"/>
              <a:t>Se basa en soportes analógicos.</a:t>
            </a:r>
          </a:p>
          <a:p>
            <a:pPr eaLnBrk="1" hangingPunct="1"/>
            <a:r>
              <a:rPr lang="es-MX" sz="2200" dirty="0" smtClean="0"/>
              <a:t>Planeación curricular atomizada.</a:t>
            </a:r>
          </a:p>
          <a:p>
            <a:pPr eaLnBrk="1" hangingPunct="1"/>
            <a:r>
              <a:rPr lang="es-MX" sz="2200" dirty="0" smtClean="0"/>
              <a:t>Prioridad al control de la disciplina y solución autocrática de conflictos.</a:t>
            </a:r>
          </a:p>
        </p:txBody>
      </p:sp>
      <p:sp>
        <p:nvSpPr>
          <p:cNvPr id="11269" name="9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5102225" y="1196975"/>
            <a:ext cx="4041775" cy="639763"/>
          </a:xfrm>
        </p:spPr>
        <p:txBody>
          <a:bodyPr anchor="b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s-MX" sz="2500" b="1" smtClean="0"/>
              <a:t>Desafíos actuales</a:t>
            </a:r>
          </a:p>
        </p:txBody>
      </p:sp>
      <p:sp>
        <p:nvSpPr>
          <p:cNvPr id="8198" name="10 Marcador de contenido"/>
          <p:cNvSpPr>
            <a:spLocks noGrp="1"/>
          </p:cNvSpPr>
          <p:nvPr>
            <p:ph sz="quarter" idx="4294967295"/>
          </p:nvPr>
        </p:nvSpPr>
        <p:spPr>
          <a:xfrm>
            <a:off x="5102225" y="2060575"/>
            <a:ext cx="4041775" cy="3957638"/>
          </a:xfrm>
        </p:spPr>
        <p:txBody>
          <a:bodyPr/>
          <a:lstStyle/>
          <a:p>
            <a:pPr eaLnBrk="1" hangingPunct="1"/>
            <a:r>
              <a:rPr lang="es-MX" sz="2100" dirty="0" smtClean="0"/>
              <a:t>Favorecer la autonomía con ejercicio de la libertad y la </a:t>
            </a:r>
            <a:r>
              <a:rPr lang="es-MX" sz="2100" dirty="0" err="1" smtClean="0"/>
              <a:t>metacognición</a:t>
            </a:r>
            <a:endParaRPr lang="es-MX" sz="2100" dirty="0" smtClean="0"/>
          </a:p>
          <a:p>
            <a:pPr eaLnBrk="1" hangingPunct="1"/>
            <a:r>
              <a:rPr lang="es-MX" sz="2100" dirty="0" smtClean="0"/>
              <a:t>Aprovechar los medios digitales.</a:t>
            </a:r>
          </a:p>
          <a:p>
            <a:pPr eaLnBrk="1" hangingPunct="1"/>
            <a:r>
              <a:rPr lang="es-MX" sz="2100" dirty="0" smtClean="0"/>
              <a:t>Articular áreas, ciclos y niveles.</a:t>
            </a:r>
          </a:p>
          <a:p>
            <a:pPr eaLnBrk="1" hangingPunct="1"/>
            <a:r>
              <a:rPr lang="es-MX" sz="2100" dirty="0" smtClean="0"/>
              <a:t>Resolver conflictos a través de la mediación.</a:t>
            </a:r>
          </a:p>
        </p:txBody>
      </p:sp>
      <p:pic>
        <p:nvPicPr>
          <p:cNvPr id="7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15260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alleryy.es/images/product_images/info_images/cari/ca4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/>
          <a:stretch/>
        </p:blipFill>
        <p:spPr bwMode="auto">
          <a:xfrm>
            <a:off x="467544" y="1815049"/>
            <a:ext cx="340308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de nube"/>
          <p:cNvSpPr/>
          <p:nvPr/>
        </p:nvSpPr>
        <p:spPr>
          <a:xfrm>
            <a:off x="179512" y="89280"/>
            <a:ext cx="3240360" cy="1872208"/>
          </a:xfrm>
          <a:prstGeom prst="cloudCallout">
            <a:avLst>
              <a:gd name="adj1" fmla="val 13348"/>
              <a:gd name="adj2" fmla="val 70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Y AHORA QUE?</a:t>
            </a:r>
            <a:endParaRPr lang="es-MX" dirty="0"/>
          </a:p>
        </p:txBody>
      </p:sp>
      <p:sp>
        <p:nvSpPr>
          <p:cNvPr id="3" name="2 Rectángulo redondeado"/>
          <p:cNvSpPr/>
          <p:nvPr/>
        </p:nvSpPr>
        <p:spPr>
          <a:xfrm>
            <a:off x="4355976" y="1124744"/>
            <a:ext cx="3600400" cy="489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UNA IDEA SOBRE LO QUE DEBEMOS HACER COMO MAESTROS</a:t>
            </a:r>
            <a:endParaRPr lang="es-MX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201662" y="5536609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3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36721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42595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468313" y="62372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14850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Una nueva ética educativa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La reestructuración intelectual debe venir acompañada de una recomposición del sistema de valores para el docente y los estudiantes.</a:t>
            </a:r>
          </a:p>
          <a:p>
            <a:pPr eaLnBrk="1" hangingPunct="1"/>
            <a:r>
              <a:rPr lang="es-ES" smtClean="0"/>
              <a:t>El mundo globalizado demanda una labor del docente orientada a educar para la convivencia pacífica en una sociedad multicultural.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4186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8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229600" cy="1139825"/>
          </a:xfrm>
        </p:spPr>
        <p:txBody>
          <a:bodyPr/>
          <a:lstStyle/>
          <a:p>
            <a:pPr algn="ctr" eaLnBrk="1" hangingPunct="1"/>
            <a:r>
              <a:rPr lang="es-ES" sz="3400" dirty="0" smtClean="0"/>
              <a:t>La educación de siglo XXI debe buscar una triple armonía:</a:t>
            </a:r>
          </a:p>
        </p:txBody>
      </p:sp>
      <p:graphicFrame>
        <p:nvGraphicFramePr>
          <p:cNvPr id="31779" name="Group 35"/>
          <p:cNvGraphicFramePr>
            <a:graphicFrameLocks noGrp="1"/>
          </p:cNvGraphicFramePr>
          <p:nvPr>
            <p:ph type="tbl" idx="1"/>
          </p:nvPr>
        </p:nvGraphicFramePr>
        <p:xfrm>
          <a:off x="1116013" y="1628775"/>
          <a:ext cx="6908800" cy="4066012"/>
        </p:xfrm>
        <a:graphic>
          <a:graphicData uri="http://schemas.openxmlformats.org/drawingml/2006/table">
            <a:tbl>
              <a:tblPr/>
              <a:tblGrid>
                <a:gridCol w="2303462"/>
                <a:gridCol w="2411413"/>
                <a:gridCol w="2193925"/>
              </a:tblGrid>
              <a:tr h="96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MX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PERSONAL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MX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SOCIAL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MX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AMBIENTAL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10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Educación moral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Educación sexual</a:t>
                      </a:r>
                      <a:endParaRPr kumimoji="0" 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Educación para la salud</a:t>
                      </a: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Educación vial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Educación del consumidor</a:t>
                      </a:r>
                      <a:endParaRPr kumimoji="0" lang="es-ES" sz="2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Educación intercultural</a:t>
                      </a: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Educación cívica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Educación ambiental</a:t>
                      </a:r>
                      <a:r>
                        <a:rPr kumimoji="0" lang="es-MX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41419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400" smtClean="0"/>
              <a:t>Valores que debe practicar y promover el docente del siglo XXI</a:t>
            </a:r>
          </a:p>
        </p:txBody>
      </p:sp>
      <p:graphicFrame>
        <p:nvGraphicFramePr>
          <p:cNvPr id="33850" name="Group 58"/>
          <p:cNvGraphicFramePr>
            <a:graphicFrameLocks noGrp="1"/>
          </p:cNvGraphicFramePr>
          <p:nvPr>
            <p:ph type="tbl" idx="1"/>
          </p:nvPr>
        </p:nvGraphicFramePr>
        <p:xfrm>
          <a:off x="457200" y="1981200"/>
          <a:ext cx="8229600" cy="4176713"/>
        </p:xfrm>
        <a:graphic>
          <a:graphicData uri="http://schemas.openxmlformats.org/drawingml/2006/table">
            <a:tbl>
              <a:tblPr/>
              <a:tblGrid>
                <a:gridCol w="1450975"/>
                <a:gridCol w="1584325"/>
                <a:gridCol w="1643063"/>
                <a:gridCol w="1465262"/>
                <a:gridCol w="2085975"/>
              </a:tblGrid>
              <a:tr h="43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Dimensión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Conocimiento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Destrezas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Actitudes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Componentes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127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Personal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Paz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Reflexión crítica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Asertividad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Autoestima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Apertura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Flexibilidad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Desobediencia civil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Prospectiva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Social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Conflicto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Género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Cooperación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Alfabetismo político.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Respeto por los demás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Tolerancia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Empatía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Comunicación intercultural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Derechos humanos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Ambiental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Medio ambiente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Interés ecológico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Sustentabilidad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380312" y="5695396"/>
            <a:ext cx="1763688" cy="116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15820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Identidad del docente</a:t>
            </a:r>
          </a:p>
        </p:txBody>
      </p:sp>
      <p:graphicFrame>
        <p:nvGraphicFramePr>
          <p:cNvPr id="36925" name="Group 61"/>
          <p:cNvGraphicFramePr>
            <a:graphicFrameLocks noGrp="1"/>
          </p:cNvGraphicFramePr>
          <p:nvPr>
            <p:ph type="tbl" idx="1"/>
          </p:nvPr>
        </p:nvGraphicFramePr>
        <p:xfrm>
          <a:off x="395288" y="1341438"/>
          <a:ext cx="8229600" cy="4139160"/>
        </p:xfrm>
        <a:graphic>
          <a:graphicData uri="http://schemas.openxmlformats.org/drawingml/2006/table">
            <a:tbl>
              <a:tblPr/>
              <a:tblGrid>
                <a:gridCol w="3754437"/>
                <a:gridCol w="4475163"/>
              </a:tblGrid>
              <a:tr h="96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Ámbito profesional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(competencias)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Ámbito personal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(Psicoafectivo y ético)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75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Disciplinaria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Didáctico-pedagógica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Tecnológica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Investigativa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Formación sociocultural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Bienestar emocional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Sensibilidad estética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Curiosidad y sed de saber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Equidad en la acción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Compromiso y responsabilidad moral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s-E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Compasión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695869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El valor de la docencia</a:t>
            </a:r>
          </a:p>
        </p:txBody>
      </p:sp>
      <p:sp>
        <p:nvSpPr>
          <p:cNvPr id="27663" name="Rectangle 15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500" dirty="0" smtClean="0"/>
              <a:t>Ser educador significa generar inquietud, movimiento, curiosidad, sed de saber.</a:t>
            </a:r>
          </a:p>
          <a:p>
            <a:pPr eaLnBrk="1" hangingPunct="1"/>
            <a:r>
              <a:rPr lang="es-ES" sz="2500" dirty="0" smtClean="0"/>
              <a:t>Ser maestro es dar ejemplo con la palabra, la actitud y la acción.</a:t>
            </a:r>
          </a:p>
          <a:p>
            <a:pPr eaLnBrk="1" hangingPunct="1"/>
            <a:r>
              <a:rPr lang="es-ES" sz="2500" dirty="0" smtClean="0"/>
              <a:t>Ser docente implica sembrar la esperanza de construir juntos un mundo mejor.</a:t>
            </a:r>
          </a:p>
          <a:p>
            <a:pPr eaLnBrk="1" hangingPunct="1"/>
            <a:endParaRPr lang="es-ES" sz="2100" dirty="0" smtClean="0"/>
          </a:p>
          <a:p>
            <a:pPr eaLnBrk="1" hangingPunct="1">
              <a:buFont typeface="Wingdings" pitchFamily="2" charset="2"/>
              <a:buNone/>
            </a:pPr>
            <a:r>
              <a:rPr lang="es-ES" sz="2100" dirty="0" smtClean="0"/>
              <a:t>SER DOCENTE ES UNA PROFESION, NO APTA PARA CUALQUIER SER SU HUMANO, SOLAMENTE PARA AQUELLOS QUE SE COMPROMETEN CON SU ENTORNO, CON SU TIEMPO, Y DECIDEN HACER ALGO PARA CAMBIAR.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12501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4146416"/>
          </a:xfrm>
        </p:spPr>
        <p:txBody>
          <a:bodyPr>
            <a:noAutofit/>
          </a:bodyPr>
          <a:lstStyle/>
          <a:p>
            <a:pPr algn="ctr"/>
            <a:r>
              <a:rPr lang="es-PE" sz="28700" dirty="0" smtClean="0">
                <a:solidFill>
                  <a:srgbClr val="FF0000"/>
                </a:solidFill>
                <a:latin typeface="Chiller" panose="04020404031007020602" pitchFamily="82" charset="0"/>
              </a:rPr>
              <a:t>Fin</a:t>
            </a:r>
            <a:endParaRPr lang="es-PE" sz="28700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pic>
        <p:nvPicPr>
          <p:cNvPr id="3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84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3300895" cy="3669122"/>
          </a:xfrm>
          <a:prstGeom prst="rect">
            <a:avLst/>
          </a:prstGeom>
        </p:spPr>
      </p:pic>
      <p:sp>
        <p:nvSpPr>
          <p:cNvPr id="3" name="2 Llamada ovalada"/>
          <p:cNvSpPr/>
          <p:nvPr/>
        </p:nvSpPr>
        <p:spPr>
          <a:xfrm>
            <a:off x="3563888" y="1052736"/>
            <a:ext cx="4968552" cy="3816424"/>
          </a:xfrm>
          <a:prstGeom prst="wedgeEllipseCallout">
            <a:avLst>
              <a:gd name="adj1" fmla="val -61269"/>
              <a:gd name="adj2" fmla="val 15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Nuestro papel en la escuela del nuevo milenio,</a:t>
            </a:r>
          </a:p>
          <a:p>
            <a:pPr algn="ctr"/>
            <a:r>
              <a:rPr lang="es-MX" dirty="0" smtClean="0"/>
              <a:t>Tantos retos, tantas cosas en las que pensar, pero sobretodo: TANTAS OPORTUNIDADES para crecer</a:t>
            </a:r>
          </a:p>
          <a:p>
            <a:pPr algn="ctr"/>
            <a:r>
              <a:rPr lang="es-MX" dirty="0" smtClean="0"/>
              <a:t>Y ES NECESARIO, ESTAR VIGENTES   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99941" y="5547495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8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1" y="2579297"/>
            <a:ext cx="219494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71600" y="476672"/>
            <a:ext cx="7128792" cy="7200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NUNCA ANTES COMO AHORA EL DOCENTE DEBE ESTAR PRRPARADO PARA ENFRENTAR DESAFIOS </a:t>
            </a: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971600" y="1593877"/>
            <a:ext cx="7128792" cy="518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PARTIENDO DE UNA REVALORACION DE NUESTRA PROFESION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476374" y="2182215"/>
            <a:ext cx="674697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TENIENDO Y FORMANDO UN ESPIRITU CRITICO Y CIENTIFICO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2627784" y="2780928"/>
            <a:ext cx="590465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DEFINIENDO BIEN COMO ESTAMOS TRABAJANDO (VINCULACION DE SUBNIVELES) Y SABIENDO A QUE ASPIRAMOS (PERFIL DE EGRESO)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419872" y="3911445"/>
            <a:ext cx="51255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SABIENDO COMO EVALUAR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3150897" y="4653136"/>
            <a:ext cx="51255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MANEJANDO HABILIDADES  DIGITALES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755576" y="5445224"/>
            <a:ext cx="77048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ENFRENTANDO PROBLEMATICAS ACTUALES</a:t>
            </a:r>
          </a:p>
          <a:p>
            <a:pPr algn="ctr"/>
            <a:r>
              <a:rPr lang="es-MX" dirty="0" smtClean="0"/>
              <a:t>CAMBIO CLIMATICO Y VIOLENCIA Y CONVIVENCIA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61593" y="6165304"/>
            <a:ext cx="752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(ENTRE OTRAS COSAS)</a:t>
            </a:r>
            <a:endParaRPr lang="es-MX" dirty="0"/>
          </a:p>
        </p:txBody>
      </p:sp>
      <p:pic>
        <p:nvPicPr>
          <p:cNvPr id="11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04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908720"/>
            <a:ext cx="75608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Relevancia de la profesión docente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56792"/>
            <a:ext cx="6858000" cy="4572000"/>
          </a:xfrm>
          <a:prstGeom prst="rect">
            <a:avLst/>
          </a:prstGeom>
        </p:spPr>
      </p:pic>
      <p:sp>
        <p:nvSpPr>
          <p:cNvPr id="4" name="3 Llamada rectangular redondeada"/>
          <p:cNvSpPr/>
          <p:nvPr/>
        </p:nvSpPr>
        <p:spPr>
          <a:xfrm>
            <a:off x="5292080" y="3573016"/>
            <a:ext cx="2708920" cy="1872208"/>
          </a:xfrm>
          <a:prstGeom prst="wedgeRoundRectCallout">
            <a:avLst>
              <a:gd name="adj1" fmla="val -98803"/>
              <a:gd name="adj2" fmla="val -668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Revalorar, reivindicar, reposicionar nuestra profesión, </a:t>
            </a:r>
          </a:p>
          <a:p>
            <a:pPr algn="ctr"/>
            <a:r>
              <a:rPr lang="es-MX" dirty="0" smtClean="0"/>
              <a:t>CREER EN NOSOTROS MISMOS</a:t>
            </a:r>
            <a:endParaRPr lang="es-MX" dirty="0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19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tudiootrarealidad.com/wp-content/uploads/2010/06/Superm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1"/>
          <a:stretch/>
        </p:blipFill>
        <p:spPr bwMode="auto">
          <a:xfrm>
            <a:off x="6066923" y="1915096"/>
            <a:ext cx="2569642" cy="31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onossabios.com/images/el%20traje%20de%20Gand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83" y="1903051"/>
            <a:ext cx="1741236" cy="317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inofe70.files.wordpress.com/2011/02/jesucrist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9" t="9202" r="23816" b="5165"/>
          <a:stretch/>
        </p:blipFill>
        <p:spPr bwMode="auto">
          <a:xfrm>
            <a:off x="3987185" y="1889338"/>
            <a:ext cx="2061519" cy="31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ienciaonline.com/wp-content/uploads/2007/07/albert_einstein_tomrichmond_c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3" y="1903051"/>
            <a:ext cx="1613942" cy="31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87313" y="846493"/>
            <a:ext cx="794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INSTRUCCIONES: MEZCLE LAS COSAS POSITIVAS Y REPRESENTATIVAS DE LOS SIGUIENTES PERSONAJES:</a:t>
            </a:r>
            <a:endParaRPr lang="es-MX" dirty="0"/>
          </a:p>
        </p:txBody>
      </p:sp>
      <p:sp>
        <p:nvSpPr>
          <p:cNvPr id="3" name="2 Más"/>
          <p:cNvSpPr/>
          <p:nvPr/>
        </p:nvSpPr>
        <p:spPr>
          <a:xfrm>
            <a:off x="1932333" y="3264439"/>
            <a:ext cx="537844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Más"/>
          <p:cNvSpPr/>
          <p:nvPr/>
        </p:nvSpPr>
        <p:spPr>
          <a:xfrm>
            <a:off x="3686597" y="3245013"/>
            <a:ext cx="537844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Más"/>
          <p:cNvSpPr/>
          <p:nvPr/>
        </p:nvSpPr>
        <p:spPr>
          <a:xfrm>
            <a:off x="5798001" y="3264439"/>
            <a:ext cx="537844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Igual que"/>
          <p:cNvSpPr/>
          <p:nvPr/>
        </p:nvSpPr>
        <p:spPr>
          <a:xfrm>
            <a:off x="2370539" y="5124856"/>
            <a:ext cx="658506" cy="583073"/>
          </a:xfrm>
          <a:prstGeom prst="mathEqua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99792" y="5097205"/>
            <a:ext cx="411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MAESTRO  DEL NUEVO MILENIO,</a:t>
            </a:r>
          </a:p>
          <a:p>
            <a:pPr algn="ctr"/>
            <a:r>
              <a:rPr lang="es-MX" dirty="0" smtClean="0"/>
              <a:t> O SEA UNA PERSONA COMO TU. </a:t>
            </a:r>
            <a:endParaRPr lang="es-MX" dirty="0"/>
          </a:p>
        </p:txBody>
      </p:sp>
      <p:pic>
        <p:nvPicPr>
          <p:cNvPr id="12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908720"/>
            <a:ext cx="7992888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REFLEXIONA: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?POR QUÉ ERES MAESTRO?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?POR QUÉ ESCOGISTE  ESTA PROFESION?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?A CUANTAS PERSONAS PUEDES INFLUIR DESDE TU TRABAJO?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?QUE ACTITUDES DE LOS MAESTROS HAN PERJUDICADO EL CONCEPTO DE LA DOCENCIA? 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pic>
        <p:nvPicPr>
          <p:cNvPr id="3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7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30095" cy="458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764704"/>
            <a:ext cx="803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ALGUNAS DE LAS COMPETENCIAS QUE DEBE TENER EL DOCENTE EN LA ACTUALIDAD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724128" y="17728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ESTABLECER</a:t>
            </a:r>
            <a:endParaRPr lang="es-MX" dirty="0"/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4788024" y="2142148"/>
            <a:ext cx="936104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300192" y="24208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PROPICIANDO</a:t>
            </a:r>
            <a:endParaRPr lang="es-MX" dirty="0"/>
          </a:p>
        </p:txBody>
      </p:sp>
      <p:cxnSp>
        <p:nvCxnSpPr>
          <p:cNvPr id="8" name="7 Conector recto de flecha"/>
          <p:cNvCxnSpPr>
            <a:stCxn id="6" idx="1"/>
          </p:cNvCxnSpPr>
          <p:nvPr/>
        </p:nvCxnSpPr>
        <p:spPr>
          <a:xfrm flipH="1">
            <a:off x="5868144" y="2605554"/>
            <a:ext cx="432048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724128" y="5661248"/>
            <a:ext cx="284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REALIZANDO</a:t>
            </a:r>
            <a:endParaRPr lang="es-MX" dirty="0"/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5868144" y="5085184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9" idx="1"/>
          </p:cNvCxnSpPr>
          <p:nvPr/>
        </p:nvCxnSpPr>
        <p:spPr>
          <a:xfrm flipH="1" flipV="1">
            <a:off x="4788024" y="5661248"/>
            <a:ext cx="93610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51520" y="21421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BUSCANDO</a:t>
            </a:r>
            <a:endParaRPr lang="es-MX" dirty="0"/>
          </a:p>
        </p:txBody>
      </p:sp>
      <p:cxnSp>
        <p:nvCxnSpPr>
          <p:cNvPr id="16" name="15 Conector recto de flecha"/>
          <p:cNvCxnSpPr>
            <a:stCxn id="14" idx="2"/>
          </p:cNvCxnSpPr>
          <p:nvPr/>
        </p:nvCxnSpPr>
        <p:spPr>
          <a:xfrm>
            <a:off x="1367644" y="2511480"/>
            <a:ext cx="684076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39552" y="2511480"/>
            <a:ext cx="0" cy="2861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39552" y="5373216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73686" y="5559192"/>
            <a:ext cx="1970314" cy="12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1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</TotalTime>
  <Words>1761</Words>
  <Application>Microsoft Office PowerPoint</Application>
  <PresentationFormat>Presentación en pantalla (4:3)</PresentationFormat>
  <Paragraphs>234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Cambios en la valoración social del docente</vt:lpstr>
      <vt:lpstr>Docencia: profesión de cambio y adaptación.</vt:lpstr>
      <vt:lpstr>Evolución del encargo docente</vt:lpstr>
      <vt:lpstr>El docente del siglo XXI</vt:lpstr>
      <vt:lpstr>Formación de los educadores</vt:lpstr>
      <vt:lpstr>Formación continua</vt:lpstr>
      <vt:lpstr>Nueva matriz de formación</vt:lpstr>
      <vt:lpstr>Nueva matriz de formación</vt:lpstr>
      <vt:lpstr>Presentación de PowerPoint</vt:lpstr>
      <vt:lpstr>Una nueva ética educativa</vt:lpstr>
      <vt:lpstr>La educación de siglo XXI debe buscar una triple armonía:</vt:lpstr>
      <vt:lpstr>Valores que debe practicar y promover el docente del siglo XXI</vt:lpstr>
      <vt:lpstr>Identidad del docente</vt:lpstr>
      <vt:lpstr>El valor de la docencia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UNIDAD DE GESTION PEDAGOGICA</cp:lastModifiedBy>
  <cp:revision>6</cp:revision>
  <dcterms:created xsi:type="dcterms:W3CDTF">2011-08-24T12:47:28Z</dcterms:created>
  <dcterms:modified xsi:type="dcterms:W3CDTF">2015-11-18T14:24:20Z</dcterms:modified>
</cp:coreProperties>
</file>